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5"/>
  </p:notesMasterIdLst>
  <p:handoutMasterIdLst>
    <p:handoutMasterId r:id="rId26"/>
  </p:handoutMasterIdLst>
  <p:sldIdLst>
    <p:sldId id="258" r:id="rId2"/>
    <p:sldId id="287" r:id="rId3"/>
    <p:sldId id="310" r:id="rId4"/>
    <p:sldId id="301" r:id="rId5"/>
    <p:sldId id="309" r:id="rId6"/>
    <p:sldId id="308" r:id="rId7"/>
    <p:sldId id="307" r:id="rId8"/>
    <p:sldId id="315" r:id="rId9"/>
    <p:sldId id="317" r:id="rId10"/>
    <p:sldId id="281" r:id="rId11"/>
    <p:sldId id="294" r:id="rId12"/>
    <p:sldId id="319" r:id="rId13"/>
    <p:sldId id="318" r:id="rId14"/>
    <p:sldId id="295" r:id="rId15"/>
    <p:sldId id="304" r:id="rId16"/>
    <p:sldId id="305" r:id="rId17"/>
    <p:sldId id="306" r:id="rId18"/>
    <p:sldId id="320" r:id="rId19"/>
    <p:sldId id="312" r:id="rId20"/>
    <p:sldId id="323" r:id="rId21"/>
    <p:sldId id="324" r:id="rId22"/>
    <p:sldId id="316" r:id="rId23"/>
    <p:sldId id="322" r:id="rId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enbir, Levi" initials="ML" lastIdx="7" clrIdx="0">
    <p:extLst>
      <p:ext uri="{19B8F6BF-5375-455C-9EA6-DF929625EA0E}">
        <p15:presenceInfo xmlns:p15="http://schemas.microsoft.com/office/powerpoint/2012/main" userId="S-1-5-21-1993962763-1935655697-725345543-10942" providerId="AD"/>
      </p:ext>
    </p:extLst>
  </p:cmAuthor>
  <p:cmAuthor id="2" name="Megenbir, Levi" initials="ML [2]" lastIdx="2" clrIdx="1">
    <p:extLst>
      <p:ext uri="{19B8F6BF-5375-455C-9EA6-DF929625EA0E}">
        <p15:presenceInfo xmlns:p15="http://schemas.microsoft.com/office/powerpoint/2012/main" userId="S::lmegenbir@bctransit.com::4b85c477-a029-4df7-a13c-9c53f84bbd78" providerId="AD"/>
      </p:ext>
    </p:extLst>
  </p:cmAuthor>
  <p:cmAuthor id="3" name="Mossey, Chelsea" initials="MC" lastIdx="1" clrIdx="2">
    <p:extLst>
      <p:ext uri="{19B8F6BF-5375-455C-9EA6-DF929625EA0E}">
        <p15:presenceInfo xmlns:p15="http://schemas.microsoft.com/office/powerpoint/2012/main" userId="S::cmossey@bctransit.com::f35f1df3-df5b-4d62-ac82-21af3f0fa4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A29"/>
    <a:srgbClr val="0D38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E25FE8-AD5D-47B7-8BB0-D07C56E700B4}" v="1" dt="2023-11-18T00:37:38.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90"/>
    <p:restoredTop sz="85814" autoAdjust="0"/>
  </p:normalViewPr>
  <p:slideViewPr>
    <p:cSldViewPr snapToObjects="1">
      <p:cViewPr varScale="1">
        <p:scale>
          <a:sx n="73" d="100"/>
          <a:sy n="73" d="100"/>
        </p:scale>
        <p:origin x="2098"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sey, Chelsea" userId="f35f1df3-df5b-4d62-ac82-21af3f0fa424" providerId="ADAL" clId="{71E25FE8-AD5D-47B7-8BB0-D07C56E700B4}"/>
    <pc:docChg chg="custSel delSld modSld delMainMaster">
      <pc:chgData name="Mossey, Chelsea" userId="f35f1df3-df5b-4d62-ac82-21af3f0fa424" providerId="ADAL" clId="{71E25FE8-AD5D-47B7-8BB0-D07C56E700B4}" dt="2023-11-21T00:46:49.330" v="34" actId="20577"/>
      <pc:docMkLst>
        <pc:docMk/>
      </pc:docMkLst>
      <pc:sldChg chg="modNotes">
        <pc:chgData name="Mossey, Chelsea" userId="f35f1df3-df5b-4d62-ac82-21af3f0fa424" providerId="ADAL" clId="{71E25FE8-AD5D-47B7-8BB0-D07C56E700B4}" dt="2023-11-18T00:37:38.465" v="0" actId="27636"/>
        <pc:sldMkLst>
          <pc:docMk/>
          <pc:sldMk cId="1614716122" sldId="312"/>
        </pc:sldMkLst>
      </pc:sldChg>
      <pc:sldChg chg="del">
        <pc:chgData name="Mossey, Chelsea" userId="f35f1df3-df5b-4d62-ac82-21af3f0fa424" providerId="ADAL" clId="{71E25FE8-AD5D-47B7-8BB0-D07C56E700B4}" dt="2023-11-18T00:37:47.136" v="2" actId="2696"/>
        <pc:sldMkLst>
          <pc:docMk/>
          <pc:sldMk cId="1854443738" sldId="313"/>
        </pc:sldMkLst>
      </pc:sldChg>
      <pc:sldChg chg="del">
        <pc:chgData name="Mossey, Chelsea" userId="f35f1df3-df5b-4d62-ac82-21af3f0fa424" providerId="ADAL" clId="{71E25FE8-AD5D-47B7-8BB0-D07C56E700B4}" dt="2023-11-18T00:37:43.546" v="1" actId="2696"/>
        <pc:sldMkLst>
          <pc:docMk/>
          <pc:sldMk cId="3248364831" sldId="314"/>
        </pc:sldMkLst>
      </pc:sldChg>
      <pc:sldChg chg="modSp mod">
        <pc:chgData name="Mossey, Chelsea" userId="f35f1df3-df5b-4d62-ac82-21af3f0fa424" providerId="ADAL" clId="{71E25FE8-AD5D-47B7-8BB0-D07C56E700B4}" dt="2023-11-21T00:46:49.330" v="34" actId="20577"/>
        <pc:sldMkLst>
          <pc:docMk/>
          <pc:sldMk cId="1409391991" sldId="317"/>
        </pc:sldMkLst>
        <pc:spChg chg="mod">
          <ac:chgData name="Mossey, Chelsea" userId="f35f1df3-df5b-4d62-ac82-21af3f0fa424" providerId="ADAL" clId="{71E25FE8-AD5D-47B7-8BB0-D07C56E700B4}" dt="2023-11-21T00:46:49.330" v="34" actId="20577"/>
          <ac:spMkLst>
            <pc:docMk/>
            <pc:sldMk cId="1409391991" sldId="317"/>
            <ac:spMk id="3" creationId="{B4A5B727-EA0D-7347-17ED-BB19C3A8971F}"/>
          </ac:spMkLst>
        </pc:spChg>
      </pc:sldChg>
      <pc:sldChg chg="modNotesTx">
        <pc:chgData name="Mossey, Chelsea" userId="f35f1df3-df5b-4d62-ac82-21af3f0fa424" providerId="ADAL" clId="{71E25FE8-AD5D-47B7-8BB0-D07C56E700B4}" dt="2023-11-18T00:37:54.911" v="3" actId="20577"/>
        <pc:sldMkLst>
          <pc:docMk/>
          <pc:sldMk cId="3843305214" sldId="324"/>
        </pc:sldMkLst>
      </pc:sldChg>
      <pc:sldMasterChg chg="del delSldLayout">
        <pc:chgData name="Mossey, Chelsea" userId="f35f1df3-df5b-4d62-ac82-21af3f0fa424" providerId="ADAL" clId="{71E25FE8-AD5D-47B7-8BB0-D07C56E700B4}" dt="2023-11-18T00:37:47.136" v="2" actId="2696"/>
        <pc:sldMasterMkLst>
          <pc:docMk/>
          <pc:sldMasterMk cId="0" sldId="2147483887"/>
        </pc:sldMasterMkLst>
        <pc:sldLayoutChg chg="del">
          <pc:chgData name="Mossey, Chelsea" userId="f35f1df3-df5b-4d62-ac82-21af3f0fa424" providerId="ADAL" clId="{71E25FE8-AD5D-47B7-8BB0-D07C56E700B4}" dt="2023-11-18T00:37:47.136" v="2" actId="2696"/>
          <pc:sldLayoutMkLst>
            <pc:docMk/>
            <pc:sldMasterMk cId="0" sldId="2147483887"/>
            <pc:sldLayoutMk cId="3245529636" sldId="2147483666"/>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1874151627" sldId="2147483667"/>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366841486" sldId="2147483668"/>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2099737320" sldId="2147483886"/>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3352281452" sldId="2147483888"/>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4275125836" sldId="2147483889"/>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779736760" sldId="2147483890"/>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3264951800" sldId="2147483891"/>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516748804" sldId="2147483892"/>
          </pc:sldLayoutMkLst>
        </pc:sldLayoutChg>
        <pc:sldLayoutChg chg="del">
          <pc:chgData name="Mossey, Chelsea" userId="f35f1df3-df5b-4d62-ac82-21af3f0fa424" providerId="ADAL" clId="{71E25FE8-AD5D-47B7-8BB0-D07C56E700B4}" dt="2023-11-18T00:37:47.136" v="2" actId="2696"/>
          <pc:sldLayoutMkLst>
            <pc:docMk/>
            <pc:sldMasterMk cId="0" sldId="2147483887"/>
            <pc:sldLayoutMk cId="1890174184" sldId="21474838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4A29730-4A7D-BE44-B153-6EBDBBE67BBD}" type="datetime1">
              <a:rPr lang="en-US"/>
              <a:pPr/>
              <a:t>11/20/2023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91D1443-DD95-7240-A246-FEBD6F6035D2}" type="slidenum">
              <a:rPr lang="en-US"/>
              <a:pPr/>
              <a:t>‹#›</a:t>
            </a:fld>
            <a:endParaRPr lang="en-US"/>
          </a:p>
        </p:txBody>
      </p:sp>
    </p:spTree>
    <p:extLst>
      <p:ext uri="{BB962C8B-B14F-4D97-AF65-F5344CB8AC3E}">
        <p14:creationId xmlns:p14="http://schemas.microsoft.com/office/powerpoint/2010/main" val="262290089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8T19:14:11.810"/>
    </inkml:context>
    <inkml:brush xml:id="br0">
      <inkml:brushProperty name="width" value="0.1" units="cm"/>
      <inkml:brushProperty name="height" value="0.1" units="cm"/>
      <inkml:brushProperty name="color" value="#66CC00"/>
    </inkml:brush>
  </inkml:definitions>
  <inkml:trace contextRef="#ctx0" brushRef="#br0">21193 13212 16383 0 0,'4'4'0'0'0,"1"5"0"0"0,0 5 0 0 0,-5 4 0 0 0,-2 3 0 0 0,-2 5 0 0 0,1 3 0 0 0,1 0 0 0 0,-4-1 0 0 0,0-2 0 0 0,1-1 0 0 0,0 0 0 0 0,-1-2 0 0 0,-1 0 0 0 0,1 0 0 0 0,-2 0 0 0 0,0-1 0 0 0,1 1 0 0 0,3 0 0 0 0,-3 0 0 0 0,0-1 0 0 0,2 1 0 0 0,1 0 0 0 0,-3-4 0 0 0,0-1 0 0 0,-2 4 0 0 0,0 2 0 0 0,1 1 0 0 0,-1 0 0 0 0,0 0 0 0 0,2-1 0 0 0,-1 0 0 0 0,0 0 0 0 0,1-1 0 0 0,-1 0 0 0 0,0 0 0 0 0,1 0 0 0 0,-1-1 0 0 0,0 1 0 0 0,2 0 0 0 0,-3 0 0 0 0,1 0 0 0 0,2 0 0 0 0,1 0 0 0 0,2 0 0 0 0,2 0 0 0 0,0 0 0 0 0,-3-4 0 0 0,-1-2 0 0 0,-3 1 0 0 0,-1 1 0 0 0,2 1 0 0 0,1 1 0 0 0,-2 1 0 0 0,1 1 0 0 0,1 0 0 0 0,-2 0 0 0 0,-3 4 0 0 0,-1 1 0 0 0,3 0 0 0 0,-2-1 0 0 0,-3-1 0 0 0,2-1 0 0 0,2-1 0 0 0,-1-5 0 0 0,2-1 0 0 0,1 0 0 0 0,4 1 0 0 0,1 0 0 0 0,-2-1 0 0 0,-1-2 0 0 0,1 2 0 0 0,2 1 0 0 0,-3-3 0 0 0,-1 0 0 0 0,1 1 0 0 0,-2-2 0 0 0,1 0 0 0 0,-4 2 0 0 0,1 1 0 0 0,-2 2 0 0 0,-2 1 0 0 0,0 2 0 0 0,-1-1 0 0 0,3 2 0 0 0,-2-1 0 0 0,3 0 0 0 0,-2 0 0 0 0,2 0 0 0 0,-1-3 0 0 0,2-3 0 0 0,1 1 0 0 0,4 1 0 0 0,-2-2 0 0 0,0-1 0 0 0,2 1 0 0 0,1 1 0 0 0,-2-2 0 0 0,-1 0 0 0 0,2 2 0 0 0,-3 4 0 0 0,0 4 0 0 0,-2-4 0 0 0,0-1 0 0 0,2 0 0 0 0,-1 0 0 0 0,0 0 0 0 0,2 1 0 0 0,-1 0 0 0 0,0 1 0 0 0,1 0 0 0 0,-1 0 0 0 0,0 0 0 0 0,1 0 0 0 0,-1 0 0 0 0,0 0 0 0 0,-2 0 0 0 0,-4 0 0 0 0,1 0 0 0 0,3 0 0 0 0,-2-1 0 0 0,3 1 0 0 0,1 0 0 0 0,-1 0 0 0 0,1 0 0 0 0,-2 0 0 0 0,1 4 0 0 0,1 1 0 0 0,-1 0 0 0 0,0-1 0 0 0,3-1 0 0 0,1-2 0 0 0,2 0 0 0 0,2-1 0 0 0,-4 0 0 0 0,0 0 0 0 0,1 0 0 0 0,-4-1 0 0 0,1 5 0 0 0,-4 1 0 0 0,1 0 0 0 0,2-1 0 0 0,3-1 0 0 0,1-2 0 0 0,-2 0 0 0 0,0-1 0 0 0,1 0 0 0 0,-2-4 0 0 0,-1-1 0 0 0,2-1 0 0 0,1 2 0 0 0,-1 5 0 0 0,-1 2 0 0 0,1 1 0 0 0,2 0 0 0 0,-3-5 0 0 0,1-3 0 0 0,0 0 0 0 0,2 1 0 0 0,2 0 0 0 0,-4-2 0 0 0,0-2 0 0 0,1 2 0 0 0,2 0 0 0 0,-4 3 0 0 0,0 0 0 0 0,-2-3 0 0 0,0 0 0 0 0,-3 0 0 0 0,-3 1 0 0 0,2 1 0 0 0,2 2 0 0 0,3 0 0 0 0,4 0 0 0 0,1 1 0 0 0,2 1 0 0 0,1-1 0 0 0,1 0 0 0 0,-1 0 0 0 0,1 0 0 0 0,-1 0 0 0 0,1 0 0 0 0,-1 0 0 0 0,-4-4 0 0 0,-5-5 0 0 0,-5-5 0 0 0,-4-4 0 0 0,-3-3 0 0 0,-1-2 0 0 0,-2-1 0 0 0,0 0 0 0 0,0-4 0 0 0,0-1 0 0 0,1-3 0 0 0,0-1 0 0 0,-1 2 0 0 0,1 3 0 0 0,1 1 0 0 0,-1 2 0 0 0,-4 1 0 0 0,-1-3 0 0 0,0-1 0 0 0,1 0 0 0 0,1 2 0 0 0,2 0 0 0 0,4-2 0 0 0,2-1 0 0 0,0 1 0 0 0,3-3 0 0 0,0 0 0 0 0,3-2 0 0 0,3-4 0 0 0,4-3 0 0 0,2-3 0 0 0,1-2 0 0 0,2 0 0 0 0,1-2 0 0 0,3 1 0 0 0,2-1 0 0 0,-1 1 0 0 0,0-1 0 0 0,2 1 0 0 0,0 0 0 0 0,3-4 0 0 0,3-1 0 0 0,4-4 0 0 0,3 0 0 0 0,-3 2 0 0 0,-3 1 0 0 0,-5 2 0 0 0,-3 2 0 0 0,-3 1 0 0 0,-3 1 0 0 0,4 4 0 0 0,1 2 0 0 0,-1 0 0 0 0,3-2 0 0 0,0-1 0 0 0,-1-1 0 0 0,-5 3 0 0 0,-3 1 0 0 0,-5 3 0 0 0,-5 0 0 0 0,-9-2 0 0 0,-4 3 0 0 0,2-1 0 0 0,1 2 0 0 0,0 3 0 0 0,0 3 0 0 0,4-2 0 0 0,1 2 0 0 0,0 0 0 0 0,-2-1 0 0 0,-1-1 0 0 0,-1-2 0 0 0,-1 1 0 0 0,-1-3 0 0 0,4-6 0 0 0,5-5 0 0 0,5-6 0 0 0,8-1 0 0 0,4-1 0 0 0,1 2 0 0 0,1 2 0 0 0,2 5 0 0 0,1 3 0 0 0,-1 1 0 0 0,2-1 0 0 0,-1-1 0 0 0,-1-1 0 0 0,2-1 0 0 0,-1 0 0 0 0,-1-1 0 0 0,-3 0 0 0 0,-1 0 0 0 0,2 0 0 0 0,1 0 0 0 0,-1 0 0 0 0,3 0 0 0 0,-1 0 0 0 0,4 4 0 0 0,-2 1 0 0 0,3 0 0 0 0,-1-1 0 0 0,1-1 0 0 0,-1-1 0 0 0,2-1 0 0 0,2 3 0 0 0,-2 2 0 0 0,2-2 0 0 0,-3 0 0 0 0,-2-5 0 0 0,-4-2 0 0 0,1 2 0 0 0,0 3 0 0 0,-1 0 0 0 0,-3 0 0 0 0,0 0 0 0 0,-2-1 0 0 0,-1 0 0 0 0,0 0 0 0 0,0-1 0 0 0,-1 0 0 0 0,1 0 0 0 0,0 0 0 0 0,-4 0 0 0 0,-5 0 0 0 0,-5 0 0 0 0,-4 0 0 0 0,-3 4 0 0 0,-2 1 0 0 0,0 4 0 0 0,-1 4 0 0 0,0 4 0 0 0,0 3 0 0 0,4-2 0 0 0,2 0 0 0 0,0 1 0 0 0,-1-4 0 0 0,-1-3 0 0 0,-1 0 0 0 0,-1 2 0 0 0,-1 2 0 0 0,0 2 0 0 0,0 3 0 0 0,0-3 0 0 0,0-1 0 0 0,0-2 0 0 0,0-1 0 0 0,0 2 0 0 0,4-2 0 0 0,1 0 0 0 0,-4 2 0 0 0,-2 2 0 0 0,-1 2 0 0 0,0 2 0 0 0,4-4 0 0 0,2 0 0 0 0,0 1 0 0 0,0 0 0 0 0,-2 1 0 0 0,0 2 0 0 0,-1 0 0 0 0,0 1 0 0 0,-1 0 0 0 0,0-4 0 0 0,0-1 0 0 0,0 1 0 0 0,0 0 0 0 0,0 1 0 0 0,0 1 0 0 0,0 2 0 0 0,0-5 0 0 0,0 0 0 0 0,-4 0 0 0 0,-1 2 0 0 0,0-4 0 0 0,1 0 0 0 0,1 1 0 0 0,2 2 0 0 0,0 1 0 0 0,-3 2 0 0 0,2-4 0 0 0,3 0 0 0 0,0 0 0 0 0,0-3 0 0 0,1 1 0 0 0,3-4 0 0 0,1 1 0 0 0,-1-1 0 0 0,3-4 0 0 0,4-3 0 0 0,4-2 0 0 0,3-1 0 0 0,2-2 0 0 0,-2-4 0 0 0,-5-2 0 0 0,0 1 0 0 0,-3 4 0 0 0,1 3 0 0 0,-2 1 0 0 0,-3 4 0 0 0,2-3 0 0 0,-1 2 0 0 0,2-1 0 0 0,0 3 0 0 0,-2 5 0 0 0,-3 3 0 0 0,-9 3 0 0 0,-9 2 0 0 0,-5 2 0 0 0,0 1 0 0 0,3-1 0 0 0,0 1 0 0 0,3 0 0 0 0,4-1 0 0 0,2 1 0 0 0,3-1 0 0 0,2 0 0 0 0,1 0 0 0 0,0 0 0 0 0,1 0 0 0 0,0 0 0 0 0,0 0 0 0 0,-1 0 0 0 0,0 0 0 0 0,1 0 0 0 0,-1 0 0 0 0,0 0 0 0 0,0 0 0 0 0,0 0 0 0 0,0 0 0 0 0,4-4 0 0 0,1-1 0 0 0,0 0 0 0 0,-1 1 0 0 0,-1-3 0 0 0,-1 0 0 0 0,-1 1 0 0 0,-5 2 0 0 0,-1 1 0 0 0,0-3 0 0 0,1 1 0 0 0,1-1 0 0 0,1 3 0 0 0,1 0 0 0 0,1 2 0 0 0,0 0 0 0 0,0 1 0 0 0,1 0 0 0 0,-1 0 0 0 0,0 0 0 0 0,0 1 0 0 0,0-1 0 0 0,1 0 0 0 0,-1 0 0 0 0,0 0 0 0 0,0 0 0 0 0,0 0 0 0 0,0 0 0 0 0,0 0 0 0 0,0 0 0 0 0,0 0 0 0 0,0 0 0 0 0,0 0 0 0 0,0 0 0 0 0,0 0 0 0 0,1 0 0 0 0,-1 0 0 0 0,0 0 0 0 0,0 0 0 0 0,0 0 0 0 0,0 0 0 0 0,0 0 0 0 0,0 0 0 0 0,0 0 0 0 0,0 0 0 0 0,-7 0 0 0 0,-4 0 0 0 0,-2 0 0 0 0,-4 4 0 0 0,1 1 0 0 0,0 4 0 0 0,2 0 0 0 0,4-1 0 0 0,7 1 0 0 0,0 4 0 0 0,1 0 0 0 0,1-4 0 0 0,1-2 0 0 0,3 2 0 0 0,2-2 0 0 0,0-1 0 0 0,-1-2 0 0 0,0-1 0 0 0,-3-2 0 0 0,1-1 0 0 0,-2 0 0 0 0,-4 0 0 0 0,3-5 0 0 0,1 0 0 0 0,5-4 0 0 0,1 0 0 0 0,0-3 0 0 0,-1-3 0 0 0,-2-3 0 0 0,3-2 0 0 0,1-6 0 0 0,-2-2 0 0 0,3 0 0 0 0,0 0 0 0 0,-2 6 0 0 0,3 2 0 0 0,-1 5 0 0 0,3 0 0 0 0,3 0 0 0 0,-1-2 0 0 0,1-2 0 0 0,3-2 0 0 0,-2 0 0 0 0,-4 2 0 0 0,1 1 0 0 0,2 0 0 0 0,2-1 0 0 0,-1-2 0 0 0,-3 0 0 0 0,-4-1 0 0 0,-4 3 0 0 0,-1 5 0 0 0,-2 1 0 0 0,-1 3 0 0 0,-1-2 0 0 0,1 3 0 0 0,-1 2 0 0 0,1 2 0 0 0,-1 2 0 0 0,1 2 0 0 0,0 0 0 0 0,-4 5 0 0 0,-1 10 0 0 0,4 6 0 0 0,7 3 0 0 0,1 2 0 0 0,4 1 0 0 0,0-1 0 0 0,2 0 0 0 0,-1-5 0 0 0,2-1 0 0 0,-3-1 0 0 0,-2 2 0 0 0,-3 0 0 0 0,-2 1 0 0 0,-3 1 0 0 0,0 0 0 0 0,-1 1 0 0 0,-1-4 0 0 0,5-1 0 0 0,0-4 0 0 0,1 0 0 0 0,-1 1 0 0 0,-1 3 0 0 0,-2-3 0 0 0,0 1 0 0 0,0-3 0 0 0,-1-4 0 0 0,0-2 0 0 0,0-4 0 0 0,0-1 0 0 0,7-2 0 0 0,11 0 0 0 0,10-1 0 0 0,9 0 0 0 0,-4 1 0 0 0,-5-1 0 0 0,-13-3 0 0 0,-8-1 0 0 0,-10-4 0 0 0,-4 0 0 0 0,-1 1 0 0 0,2 2 0 0 0,4-2 0 0 0,4 1 0 0 0,1 1 0 0 0,0-2 0 0 0,-1 0 0 0 0,4-2 0 0 0,1 1 0 0 0,-2 1 0 0 0,0-2 0 0 0,-2 2 0 0 0,-1 1 0 0 0,-2-2 0 0 0,1 1 0 0 0,-1 2 0 0 0,3-2 0 0 0,2-4 0 0 0,0 0 0 0 0,-1-1 0 0 0,-1-3 0 0 0,-1-2 0 0 0,-1-3 0 0 0,-1 3 0 0 0,4 1 0 0 0,1 2 0 0 0,0 1 0 0 0,-1-1 0 0 0,-1-3 0 0 0,-2-1 0 0 0,-4-2 0 0 0,2-2 0 0 0,2 5 0 0 0,0 3 0 0 0,0 2 0 0 0,0-1 0 0 0,-1-2 0 0 0,1-3 0 0 0,-1 2 0 0 0,0 1 0 0 0,1-2 0 0 0,-1-1 0 0 0,-4-1 0 0 0,-1-2 0 0 0,4 0 0 0 0,2 3 0 0 0,1 1 0 0 0,0 4 0 0 0,4 0 0 0 0,1 2 0 0 0,3 0 0 0 0,3-2 0 0 0,1 1 0 0 0,0-1 0 0 0,-1-2 0 0 0,-3-3 0 0 0,1-1 0 0 0,-2-1 0 0 0,-2-2 0 0 0,-3 0 0 0 0,3 0 0 0 0,-1 4 0 0 0,0 0 0 0 0,-2 1 0 0 0,-2 3 0 0 0,-1 4 0 0 0,4 0 0 0 0,0-2 0 0 0,0 1 0 0 0,-1-1 0 0 0,-1 1 0 0 0,-2 3 0 0 0,0 3 0 0 0,-1-1 0 0 0,0 0 0 0 0,0-2 0 0 0,0 0 0 0 0,0 2 0 0 0,0 1 0 0 0,0 3 0 0 0,0 1 0 0 0,0 2 0 0 0,4-4 0 0 0,1-1 0 0 0,0 0 0 0 0,-1-2 0 0 0,-1-1 0 0 0,-1 2 0 0 0,-1-3 0 0 0,-1-3 0 0 0,1 0 0 0 0,2-2 0 0 0,2 2 0 0 0,0-1 0 0 0,3-2 0 0 0,0 1 0 0 0,3-1 0 0 0,-1-2 0 0 0,-2 3 0 0 0,2-1 0 0 0,-2-2 0 0 0,3-1 0 0 0,-1 2 0 0 0,2-1 0 0 0,3 0 0 0 0,-2 2 0 0 0,-2 0 0 0 0,0-2 0 0 0,-1-1 0 0 0,1-2 0 0 0,-5-6 0 0 0,-3 3 0 0 0,1 0 0 0 0,1 5 0 0 0,-1 5 0 0 0,-2 5 0 0 0,4-1 0 0 0,0 3 0 0 0,0-3 0 0 0,-2-4 0 0 0,-1 1 0 0 0,-2-1 0 0 0,0 1 0 0 0,3-2 0 0 0,2 3 0 0 0,2-6 0 0 0,5-3 0 0 0,4-2 0 0 0,2-2 0 0 0,3 0 0 0 0,1 0 0 0 0,1 0 0 0 0,0 0 0 0 0,3 1 0 0 0,2 0 0 0 0,3 0 0 0 0,1 0 0 0 0,2 0 0 0 0,3-4 0 0 0,2-1 0 0 0,0 0 0 0 0,-1 5 0 0 0,-2 3 0 0 0,0 0 0 0 0,2 4 0 0 0,-2-3 0 0 0,0 1 0 0 0,-1 1 0 0 0,0 2 0 0 0,2 0 0 0 0,-2-1 0 0 0,2-1 0 0 0,1-3 0 0 0,2-1 0 0 0,-2-1 0 0 0,1-1 0 0 0,0 4 0 0 0,-2 1 0 0 0,0-1 0 0 0,2 0 0 0 0,1 3 0 0 0,3-1 0 0 0,0 4 0 0 0,-3 0 0 0 0,0-2 0 0 0,0 1 0 0 0,1 0 0 0 0,2 2 0 0 0,0-1 0 0 0,5-2 0 0 0,2 1 0 0 0,0 4 0 0 0,-1 3 0 0 0,-1-2 0 0 0,3-6 0 0 0,0-5 0 0 0,-4-2 0 0 0,-7-3 0 0 0,-3 4 0 0 0,1 2 0 0 0,-3 0 0 0 0,-4-1 0 0 0,1 3 0 0 0,-2 0 0 0 0,3-4 0 0 0,2-2 0 0 0,0-2 0 0 0,1-1 0 0 0,-2 1 0 0 0,1 5 0 0 0,2 1 0 0 0,-1 0 0 0 0,-3 0 0 0 0,0-1 0 0 0,-1-1 0 0 0,1 3 0 0 0,-1 1 0 0 0,1-1 0 0 0,3 3 0 0 0,0-1 0 0 0,0 4 0 0 0,-2-1 0 0 0,2 2 0 0 0,-3-1 0 0 0,2-3 0 0 0,1 2 0 0 0,0-1 0 0 0,0 2 0 0 0,2-5 0 0 0,3 0 0 0 0,-3 0 0 0 0,1 2 0 0 0,-4 0 0 0 0,1 3 0 0 0,-2-1 0 0 0,0-2 0 0 0,3 1 0 0 0,-2 0 0 0 0,1 2 0 0 0,2-1 0 0 0,-2-2 0 0 0,-2-3 0 0 0,-5-1 0 0 0,-2-3 0 0 0,-3 0 0 0 0,-2-1 0 0 0,0 0 0 0 0,0-1 0 0 0,-1 1 0 0 0,0 0 0 0 0,-3 4 0 0 0,-2 1 0 0 0,-3 0 0 0 0,-4-1 0 0 0,0-1 0 0 0,-1 2 0 0 0,-3 2 0 0 0,-6-2 0 0 0,-7-1 0 0 0,2-1 0 0 0,1 2 0 0 0,2 1 0 0 0,1 3 0 0 0,1 1 0 0 0,0 1 0 0 0,1 0 0 0 0,-1-3 0 0 0,1 2 0 0 0,-1 3 0 0 0,0-1 0 0 0,-4 2 0 0 0,-1-2 0 0 0,12 1 0 0 0,5 2 0 0 0,0 3 0 0 0,-2 2 0 0 0,-2 5 0 0 0,-3 7 0 0 0,1 5 0 0 0,1 1 0 0 0,-6-3 0 0 0,-2-3 0 0 0,-5-3 0 0 0,-2-3 0 0 0,0-2 0 0 0,3 4 0 0 0,1-1 0 0 0,2 1 0 0 0,0-2 0 0 0,2-1 0 0 0,0 0 0 0 0,1 2 0 0 0,-5 6 0 0 0,3 4 0 0 0,2 3 0 0 0,4 4 0 0 0,-3-2 0 0 0,3-9 0 0 0,0-5 0 0 0,4-8 0 0 0,-1-4 0 0 0,3-3 0 0 0,0-2 0 0 0,-3-1 0 0 0,2-3 0 0 0,-1 1 0 0 0,-2 0 0 0 0,-2-2 0 0 0,2-2 0 0 0,-1 2 0 0 0,4 1 0 0 0,-1-2 0 0 0,2-1 0 0 0,0-1 0 0 0,-3 2 0 0 0,2-3 0 0 0,3-2 0 0 0,3-1 0 0 0,2 0 0 0 0,3 0 0 0 0,2 0 0 0 0,0 0 0 0 0,0 0 0 0 0,1 1 0 0 0,-1 0 0 0 0,-3 0 0 0 0,-6 0 0 0 0,-1 1 0 0 0,2-1 0 0 0,-3 4 0 0 0,1 1 0 0 0,-2 0 0 0 0,2-1 0 0 0,-2 3 0 0 0,-3-4 0 0 0,-2-2 0 0 0,-3 2 0 0 0,-1 5 0 0 0,-2 5 0 0 0,0 4 0 0 0,0 3 0 0 0,-1 2 0 0 0,1 2 0 0 0,-1 0 0 0 0,1 0 0 0 0,0-1 0 0 0,0 1 0 0 0,0 0 0 0 0,0-1 0 0 0,0 0 0 0 0,1 0 0 0 0,-1 0 0 0 0,0 4 0 0 0,-4 1 0 0 0,-1 4 0 0 0,0 0 0 0 0,1 3 0 0 0,1 2 0 0 0,2 0 0 0 0,0 1 0 0 0,0-2 0 0 0,5 1 0 0 0,2 1 0 0 0,-5 3 0 0 0,-2 2 0 0 0,-1-3 0 0 0,0-3 0 0 0,1-2 0 0 0,-1-1 0 0 0,2-4 0 0 0,-1-2 0 0 0,5 1 0 0 0,1 1 0 0 0,0-2 0 0 0,-1-2 0 0 0,3 3 0 0 0,0 1 0 0 0,3-2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8T19:14:11.826"/>
    </inkml:context>
    <inkml:brush xml:id="br0">
      <inkml:brushProperty name="width" value="0.1" units="cm"/>
      <inkml:brushProperty name="height" value="0.1" units="cm"/>
      <inkml:brushProperty name="color" value="#66CC00"/>
    </inkml:brush>
  </inkml:definitions>
  <inkml:trace contextRef="#ctx0" brushRef="#br0">10885 9455 16383 0 0,'4'0'0'0'0,"-3"0"0"0"0,-1-3 0 0 0,-1-7 0 0 0,0-4 0 0 0,0-4 0 0 0,0-2 0 0 0,0-3 0 0 0,1-1 0 0 0,0 1 0 0 0,0-1 0 0 0,0 0 0 0 0,0 0 0 0 0,0 1 0 0 0,0-4 0 0 0,0-1 0 0 0,-4 4 0 0 0,-1 2 0 0 0,0-3 0 0 0,1 0 0 0 0,-3 2 0 0 0,0 3 0 0 0,1 0 0 0 0,2 0 0 0 0,1-1 0 0 0,-3 0 0 0 0,1-1 0 0 0,-1-1 0 0 0,3 1 0 0 0,0-5 0 0 0,2-2 0 0 0,0 1 0 0 0,1 1 0 0 0,0 2 0 0 0,0 0 0 0 0,0 1 0 0 0,1-3 0 0 0,-1-1 0 0 0,0 0 0 0 0,0 1 0 0 0,0 2 0 0 0,0 0 0 0 0,0 1 0 0 0,4 1 0 0 0,1 0 0 0 0,0-3 0 0 0,-1-2 0 0 0,-1 0 0 0 0,-1 1 0 0 0,-1 2 0 0 0,-1 0 0 0 0,4 5 0 0 0,1 2 0 0 0,0 0 0 0 0,-2-1 0 0 0,0-1 0 0 0,-1 0 0 0 0,-2-2 0 0 0,1-1 0 0 0,-1 0 0 0 0,0 0 0 0 0,-1 0 0 0 0,1 0 0 0 0,0-4 0 0 0,0-1 0 0 0,0 0 0 0 0,0-3 0 0 0,0 0 0 0 0,0 1 0 0 0,0-1 0 0 0,0-1 0 0 0,0 3 0 0 0,0 1 0 0 0,0 2 0 0 0,0 2 0 0 0,0 0 0 0 0,0 1 0 0 0,0 1 0 0 0,0-1 0 0 0,0 1 0 0 0,0-1 0 0 0,0 0 0 0 0,0 0 0 0 0,0 1 0 0 0,-4-1 0 0 0,-5 0 0 0 0,-1 0 0 0 0,1 0 0 0 0,-2 0 0 0 0,1 0 0 0 0,3 0 0 0 0,-3 0 0 0 0,2-4 0 0 0,-2-1 0 0 0,0 0 0 0 0,2 1 0 0 0,-1 2 0 0 0,-3 0 0 0 0,0 1 0 0 0,2 1 0 0 0,-1 0 0 0 0,2 0 0 0 0,-2-3 0 0 0,-3-6 0 0 0,1-5 0 0 0,3 0 0 0 0,2-1 0 0 0,4 1 0 0 0,2 4 0 0 0,1 3 0 0 0,-3 2 0 0 0,-1 4 0 0 0,1-4 0 0 0,1 0 0 0 0,0-3 0 0 0,2 0 0 0 0,0 1 0 0 0,1 1 0 0 0,0 3 0 0 0,0 1 0 0 0,0 1 0 0 0,0 1 0 0 0,0-3 0 0 0,1-2 0 0 0,-1-4 0 0 0,0 1 0 0 0,0 0 0 0 0,0 3 0 0 0,4-3 0 0 0,1 1 0 0 0,0 1 0 0 0,-1 2 0 0 0,2-2 0 0 0,1-1 0 0 0,-1 2 0 0 0,-1 1 0 0 0,-3 1 0 0 0,0-2 0 0 0,3-1 0 0 0,0 1 0 0 0,0-2 0 0 0,2-5 0 0 0,1 1 0 0 0,-1 1 0 0 0,-3 3 0 0 0,-1 3 0 0 0,-1 1 0 0 0,-1 2 0 0 0,-1 1 0 0 0,0 1 0 0 0,-1-1 0 0 0,1 1 0 0 0,0-1 0 0 0,0 1 0 0 0,-1-1 0 0 0,1 0 0 0 0,0 0 0 0 0,-4 4 0 0 0,-1 1 0 0 0,0 0 0 0 0,1-1 0 0 0,1-1 0 0 0,2 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8T19:14:11.827"/>
    </inkml:context>
    <inkml:brush xml:id="br0">
      <inkml:brushProperty name="width" value="0.1" units="cm"/>
      <inkml:brushProperty name="height" value="0.1" units="cm"/>
      <inkml:brushProperty name="color" value="#66CC00"/>
    </inkml:brush>
  </inkml:definitions>
  <inkml:trace contextRef="#ctx0" brushRef="#br0">22499 12612 16383 0 0,'0'-4'0'0'0,"4"-1"0"0"0,5 0 0 0 0,5 5 0 0 0,4 6 0 0 0,3 2 0 0 0,2 4 0 0 0,4 4 0 0 0,2-2 0 0 0,0 6 0 0 0,-1-1 0 0 0,6 3 0 0 0,6 3 0 0 0,6 5 0 0 0,1 1 0 0 0,0-5 0 0 0,-5-3 0 0 0,-5-1 0 0 0,-5-5 0 0 0,-5-5 0 0 0,-2 0 0 0 0,-2-3 0 0 0,-4 1 0 0 0,-2-1 0 0 0,0-2 0 0 0,-3 2 0 0 0,0 3 0 0 0,2-1 0 0 0,2 2 0 0 0,1 3 0 0 0,-2 2 0 0 0,0 3 0 0 0,1 1 0 0 0,2 0 0 0 0,-4 1 0 0 0,-3 1 0 0 0,-1-5 0 0 0,-2-1 0 0 0,1-3 0 0 0,-2-1 0 0 0,3 1 0 0 0,2 2 0 0 0,-1 2 0 0 0,1-2 0 0 0,-1 0 0 0 0,0 1 0 0 0,-2 1 0 0 0,2-2 0 0 0,2-1 0 0 0,2 1 0 0 0,-2 2 0 0 0,2-2 0 0 0,0 3 0 0 0,2 2 0 0 0,1 2 0 0 0,2 0 0 0 0,1-4 0 0 0,-1-1 0 0 0,2 0 0 0 0,-1-3 0 0 0,0-1 0 0 0,0 1 0 0 0,4 6 0 0 0,1-1 0 0 0,0 0 0 0 0,-5 0 0 0 0,-2-3 0 0 0,-5-1 0 0 0,-1-4 0 0 0,0 1 0 0 0,-2 1 0 0 0,1 2 0 0 0,-2 2 0 0 0,0-2 0 0 0,-1 0 0 0 0,-3 1 0 0 0,-2 1 0 0 0,-3 2 0 0 0,-1 0 0 0 0,-2 2 0 0 0,0-1 0 0 0,-1 1 0 0 0,1 5 0 0 0,-1 0 0 0 0,1 0 0 0 0,3-1 0 0 0,6-5 0 0 0,5-6 0 0 0,4-3 0 0 0,3-2 0 0 0,2-4 0 0 0,-4 1 0 0 0,0 3 0 0 0,-4 4 0 0 0,0-2 0 0 0,1 3 0 0 0,-3 1 0 0 0,2 1 0 0 0,0 3 0 0 0,3 1 0 0 0,2 1 0 0 0,-2 0 0 0 0,-1-4 0 0 0,-3-1 0 0 0,0-3 0 0 0,2 3 0 0 0,1 2 0 0 0,3 2 0 0 0,5 1 0 0 0,-2 1 0 0 0,-1-4 0 0 0,1-2 0 0 0,3 1 0 0 0,-3 0 0 0 0,-1-2 0 0 0,-4-1 0 0 0,-1-3 0 0 0,-1 0 0 0 0,2-2 0 0 0,2 2 0 0 0,1 1 0 0 0,1 3 0 0 0,0-2 0 0 0,1 1 0 0 0,-4 2 0 0 0,-1-3 0 0 0,-3 0 0 0 0,-1-2 0 0 0,-3 0 0 0 0,5 2 0 0 0,0 3 0 0 0,0 1 0 0 0,2 2 0 0 0,2 2 0 0 0,1 3 0 0 0,1-1 0 0 0,-3-2 0 0 0,3-1 0 0 0,-2 0 0 0 0,-1-3 0 0 0,4 2 0 0 0,2 1 0 0 0,5-2 0 0 0,-3-1 0 0 0,-2-4 0 0 0,-1-5 0 0 0,-1 1 0 0 0,-1 2 0 0 0,-4 2 0 0 0,0 7 0 0 0,-5 3 0 0 0,1 2 0 0 0,-3 0 0 0 0,1-5 0 0 0,-2-2 0 0 0,-2-1 0 0 0,1 1 0 0 0,-1 1 0 0 0,-2 0 0 0 0,2-3 0 0 0,4 3 0 0 0,3 2 0 0 0,4 1 0 0 0,2 0 0 0 0,-3 0 0 0 0,0-4 0 0 0,0-1 0 0 0,2-1 0 0 0,-3 1 0 0 0,-1-3 0 0 0,2-3 0 0 0,1-6 0 0 0,1 2 0 0 0,17 6 0 0 0,13 4 0 0 0,7 0 0 0 0,5-4 0 0 0,-4-4 0 0 0,-8-5 0 0 0,-9-2 0 0 0,-7-7 0 0 0,-6-6 0 0 0,-3-6 0 0 0,-7-3 0 0 0,-5-8 0 0 0,-6-2 0 0 0,-4-5 0 0 0,-2-1 0 0 0,-1-1 0 0 0,-1-4 0 0 0,-1-2 0 0 0,1 1 0 0 0,0 4 0 0 0,1 4 0 0 0,4 8 0 0 0,1 4 0 0 0,3 5 0 0 0,9 5 0 0 0,5 1 0 0 0,7-3 0 0 0,6 2 0 0 0,1 2 0 0 0,2-6 0 0 0,3 0 0 0 0,1-5 0 0 0,-5-4 0 0 0,-6-6 0 0 0,-8-5 0 0 0,-4 3 0 0 0,-5 2 0 0 0,-5 3 0 0 0,-4 2 0 0 0,-3 1 0 0 0,-2 0 0 0 0,-1 1 0 0 0,0-1 0 0 0,0 1 0 0 0,0-1 0 0 0,1-3 0 0 0,-1-2 0 0 0,1 0 0 0 0,0 1 0 0 0,0 1 0 0 0,-4 6 0 0 0,-1-3 0 0 0,0 0 0 0 0,-3-5 0 0 0,-4-5 0 0 0,1-5 0 0 0,-3-4 0 0 0,-2-2 0 0 0,-3-2 0 0 0,2 4 0 0 0,4 4 0 0 0,1 1 0 0 0,1 3 0 0 0,4 4 0 0 0,-2 2 0 0 0,1 3 0 0 0,-2 1 0 0 0,1-3 0 0 0,2 0 0 0 0,2 0 0 0 0,-3 0 0 0 0,-2-2 0 0 0,-1 0 0 0 0,2 0 0 0 0,-1-2 0 0 0,0 0 0 0 0,3 2 0 0 0,2 1 0 0 0,-2 2 0 0 0,1 1 0 0 0,-4 6 0 0 0,1 1 0 0 0,2 0 0 0 0,1 0 0 0 0,-1 2 0 0 0,0-4 0 0 0,-6-10 0 0 0,-2-7 0 0 0,-1-6 0 0 0,-2 1 0 0 0,-3-1 0 0 0,4 0 0 0 0,3 3 0 0 0,1 8 0 0 0,3 6 0 0 0,2 3 0 0 0,0 2 0 0 0,-4-3 0 0 0,1-2 0 0 0,2 0 0 0 0,-5-7 0 0 0,-4-3 0 0 0,-3-2 0 0 0,-2-3 0 0 0,3 2 0 0 0,1 0 0 0 0,0 2 0 0 0,3 0 0 0 0,-3-1 0 0 0,-3 1 0 0 0,3 0 0 0 0,0 1 0 0 0,0 4 0 0 0,-1-4 0 0 0,-1-5 0 0 0,4 1 0 0 0,-1-4 0 0 0,-3-2 0 0 0,1 2 0 0 0,-4 1 0 0 0,2 1 0 0 0,-3-2 0 0 0,-1 0 0 0 0,0 0 0 0 0,-3-5 0 0 0,-1 2 0 0 0,1 1 0 0 0,1 1 0 0 0,6 4 0 0 0,3 5 0 0 0,4 5 0 0 0,1 4 0 0 0,-1 2 0 0 0,-2 2 0 0 0,2 1 0 0 0,-1 0 0 0 0,4 0 0 0 0,-2 4 0 0 0,-1-3 0 0 0,-3-2 0 0 0,-1-5 0 0 0,-2 3 0 0 0,-2-3 0 0 0,0 0 0 0 0,4 1 0 0 0,-3-3 0 0 0,-2 0 0 0 0,4 0 0 0 0,5 3 0 0 0,1 1 0 0 0,3 1 0 0 0,-1 2 0 0 0,3 0 0 0 0,-3 0 0 0 0,2 0 0 0 0,3 1 0 0 0,1-1 0 0 0,3 0 0 0 0,-2 1 0 0 0,-1-1 0 0 0,1-4 0 0 0,2-1 0 0 0,1-4 0 0 0,0-4 0 0 0,2 0 0 0 0,-1-1 0 0 0,2 1 0 0 0,-1-1 0 0 0,0-2 0 0 0,0-2 0 0 0,0 2 0 0 0,1 4 0 0 0,-1 4 0 0 0,0 3 0 0 0,0 3 0 0 0,0 1 0 0 0,0 1 0 0 0,0 1 0 0 0,0 0 0 0 0,3-4 0 0 0,7-2 0 0 0,0 1 0 0 0,3-4 0 0 0,-1-4 0 0 0,-3 1 0 0 0,-2-3 0 0 0,-3-2 0 0 0,2-7 0 0 0,0-6 0 0 0,3-3 0 0 0,-1-4 0 0 0,0 1 0 0 0,-3-2 0 0 0,2 2 0 0 0,0-1 0 0 0,-1 1 0 0 0,2 4 0 0 0,0-2 0 0 0,2 2 0 0 0,0 1 0 0 0,-3 7 0 0 0,-1 3 0 0 0,-3 0 0 0 0,-1 5 0 0 0,-1 0 0 0 0,-1 4 0 0 0,0-2 0 0 0,-1-1 0 0 0,1 1 0 0 0,-1-1 0 0 0,1 2 0 0 0,0-1 0 0 0,0 2 0 0 0,0-1 0 0 0,0 1 0 0 0,0-1 0 0 0,0 2 0 0 0,0 2 0 0 0,0-2 0 0 0,0 2 0 0 0,0 1 0 0 0,0 3 0 0 0,-4 1 0 0 0,-5-2 0 0 0,-5-4 0 0 0,-4-1 0 0 0,1 1 0 0 0,0-1 0 0 0,-2 1 0 0 0,-5-2 0 0 0,-2-3 0 0 0,-1 0 0 0 0,0 4 0 0 0,-2 3 0 0 0,-1 2 0 0 0,1 7 0 0 0,1 2 0 0 0,-2 1 0 0 0,0 4 0 0 0,6 0 0 0 0,2 2 0 0 0,-7-1 0 0 0,-2-1 0 0 0,-3 1 0 0 0,0-1 0 0 0,1-2 0 0 0,3 2 0 0 0,-1 3 0 0 0,1-1 0 0 0,-3 3 0 0 0,1-3 0 0 0,1 3 0 0 0,-1 1 0 0 0,-3-1 0 0 0,0 1 0 0 0,-1 1 0 0 0,1 3 0 0 0,3 1 0 0 0,-1 2 0 0 0,-3 0 0 0 0,-7 1 0 0 0,-7 1 0 0 0,-8-1 0 0 0,-1 0 0 0 0,1 1 0 0 0,-1-1 0 0 0,2 0 0 0 0,3 4 0 0 0,6 1 0 0 0,4 0 0 0 0,5 3 0 0 0,6 0 0 0 0,4-1 0 0 0,0 2 0 0 0,-4-1 0 0 0,1-1 0 0 0,-3-3 0 0 0,1-1 0 0 0,3-1 0 0 0,-6-1 0 0 0,-8-1 0 0 0,-4-1 0 0 0,-1-3 0 0 0,-1-5 0 0 0,2-2 0 0 0,-4-2 0 0 0,0-3 0 0 0,1 1 0 0 0,2 0 0 0 0,5 1 0 0 0,-1 1 0 0 0,-1-3 0 0 0,4 2 0 0 0,9 0 0 0 0,7 1 0 0 0,3 4 0 0 0,7-1 0 0 0,2-2 0 0 0,-5 0 0 0 0,-2-5 0 0 0,-2 0 0 0 0,0-1 0 0 0,0-1 0 0 0,-8-5 0 0 0,-6-7 0 0 0,-5-1 0 0 0,2-4 0 0 0,-1 1 0 0 0,4 2 0 0 0,4-1 0 0 0,3 2 0 0 0,0-2 0 0 0,5-3 0 0 0,3 5 0 0 0,-2 0 0 0 0,3-2 0 0 0,-3 0 0 0 0,-1-1 0 0 0,1-7 0 0 0,0 4 0 0 0,0 1 0 0 0,1 2 0 0 0,4 4 0 0 0,2 3 0 0 0,4 2 0 0 0,1 6 0 0 0,1 2 0 0 0,1 1 0 0 0,-3-2 0 0 0,1-4 0 0 0,-1-3 0 0 0,-2 0 0 0 0,-2-5 0 0 0,-3 1 0 0 0,4 0 0 0 0,0 6 0 0 0,2 3 0 0 0,1-3 0 0 0,-1-5 0 0 0,-3-2 0 0 0,-1 1 0 0 0,1 2 0 0 0,2 1 0 0 0,2 2 0 0 0,0 1 0 0 0,2 0 0 0 0,0 1 0 0 0,1 1 0 0 0,-1-5 0 0 0,-2-5 0 0 0,1 0 0 0 0,2 0 0 0 0,0-2 0 0 0,-2 6 0 0 0,0 2 0 0 0,4 3 0 0 0,-2 1 0 0 0,2 0 0 0 0,-2 0 0 0 0,-3 0 0 0 0,1-4 0 0 0,-1 3 0 0 0,-2 0 0 0 0,1 1 0 0 0,4 1 0 0 0,0-1 0 0 0,-3-4 0 0 0,-6-6 0 0 0,0-1 0 0 0,-1 6 0 0 0,0 2 0 0 0,0 3 0 0 0,2 0 0 0 0,2 0 0 0 0,-5-3 0 0 0,-2-2 0 0 0,-1-4 0 0 0,3-1 0 0 0,7 2 0 0 0,0 1 0 0 0,4 2 0 0 0,0 2 0 0 0,1 1 0 0 0,3 1 0 0 0,-2 0 0 0 0,1 1 0 0 0,-2-1 0 0 0,1 1 0 0 0,-3-5 0 0 0,-2-1 0 0 0,1 0 0 0 0,-2 2 0 0 0,2 0 0 0 0,0 5 0 0 0,-2-2 0 0 0,-3 0 0 0 0,-2-1 0 0 0,3 0 0 0 0,0 4 0 0 0,2 2 0 0 0,1 3 0 0 0,3 1 0 0 0,2-1 0 0 0,4-2 0 0 0,2 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C70E4FB-B305-9441-A0A8-0541D0836A25}" type="datetime1">
              <a:rPr lang="en-US"/>
              <a:pPr/>
              <a:t>11/20/2023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FDC3B71-79F7-674C-A99F-47D313EDA216}" type="slidenum">
              <a:rPr lang="en-US"/>
              <a:pPr/>
              <a:t>‹#›</a:t>
            </a:fld>
            <a:endParaRPr lang="en-US"/>
          </a:p>
        </p:txBody>
      </p:sp>
    </p:spTree>
    <p:extLst>
      <p:ext uri="{BB962C8B-B14F-4D97-AF65-F5344CB8AC3E}">
        <p14:creationId xmlns:p14="http://schemas.microsoft.com/office/powerpoint/2010/main" val="181587562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12" charset="-128"/>
        <a:cs typeface="ヒラギノ角ゴ Pro W3"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12" charset="-128"/>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12"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12"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12"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FDC3B71-79F7-674C-A99F-47D313EDA216}" type="slidenum">
              <a:rPr lang="en-US" smtClean="0"/>
              <a:pPr/>
              <a:t>0</a:t>
            </a:fld>
            <a:endParaRPr lang="en-US"/>
          </a:p>
        </p:txBody>
      </p:sp>
    </p:spTree>
    <p:extLst>
      <p:ext uri="{BB962C8B-B14F-4D97-AF65-F5344CB8AC3E}">
        <p14:creationId xmlns:p14="http://schemas.microsoft.com/office/powerpoint/2010/main" val="223731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fld id="{7FDC3B71-79F7-674C-A99F-47D313EDA216}" type="slidenum">
              <a:rPr lang="en-US"/>
              <a:pPr/>
              <a:t>17</a:t>
            </a:fld>
            <a:endParaRPr lang="en-US"/>
          </a:p>
        </p:txBody>
      </p:sp>
    </p:spTree>
    <p:extLst>
      <p:ext uri="{BB962C8B-B14F-4D97-AF65-F5344CB8AC3E}">
        <p14:creationId xmlns:p14="http://schemas.microsoft.com/office/powerpoint/2010/main" val="284690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a:buChar char="•"/>
            </a:pPr>
            <a:r>
              <a:rPr lang="en-US"/>
              <a:t>We continue to see growing adoption rates and positive feedback from riders pleased with the benefits </a:t>
            </a:r>
            <a:r>
              <a:rPr lang="en-US" dirty="0" err="1"/>
              <a:t>Umo’s</a:t>
            </a:r>
            <a:r>
              <a:rPr lang="en-US" dirty="0"/>
              <a:t> arrival has brought them.</a:t>
            </a:r>
          </a:p>
          <a:p>
            <a:pPr marL="171450" indent="-171450">
              <a:buFont typeface="Arial"/>
              <a:buChar char="•"/>
            </a:pPr>
            <a:r>
              <a:rPr lang="en-US" dirty="0"/>
              <a:t>Data shows that there are over 14k active </a:t>
            </a:r>
            <a:r>
              <a:rPr lang="en-US" dirty="0" err="1"/>
              <a:t>Umo</a:t>
            </a:r>
            <a:r>
              <a:rPr lang="en-US" dirty="0"/>
              <a:t> riders per day.</a:t>
            </a:r>
          </a:p>
          <a:p>
            <a:pPr marL="171450" indent="-171450">
              <a:buFont typeface="Arial"/>
              <a:buChar char="•"/>
            </a:pPr>
            <a:r>
              <a:rPr lang="en-US" dirty="0"/>
              <a:t>Data shows that we reached one million boardings with a </a:t>
            </a:r>
            <a:r>
              <a:rPr lang="en-US" dirty="0" err="1"/>
              <a:t>Umo</a:t>
            </a:r>
            <a:r>
              <a:rPr lang="en-US" dirty="0"/>
              <a:t> payment method in October.</a:t>
            </a:r>
          </a:p>
          <a:p>
            <a:pPr marL="171450" indent="-171450">
              <a:buFont typeface="Arial"/>
              <a:buChar char="•"/>
            </a:pPr>
            <a:r>
              <a:rPr lang="en-US" dirty="0"/>
              <a:t>Through September and October, the project ran a digital marketing campaign to support rider adoption and education. </a:t>
            </a:r>
          </a:p>
          <a:p>
            <a:pPr marL="171450" indent="-171450">
              <a:buFont typeface="Arial"/>
              <a:buChar char="•"/>
            </a:pPr>
            <a:r>
              <a:rPr lang="en-US" dirty="0"/>
              <a:t>Last month, the project hosted a series of engagement events to capture transit operator’s feedback on </a:t>
            </a:r>
            <a:r>
              <a:rPr lang="en-US" dirty="0" err="1"/>
              <a:t>Umo’s</a:t>
            </a:r>
            <a:r>
              <a:rPr lang="en-US" dirty="0"/>
              <a:t> introduction and early use. The engagement events were very well attended and captured considerable feedback showing that transit operators are pleased with </a:t>
            </a:r>
            <a:r>
              <a:rPr lang="en-US" dirty="0" err="1"/>
              <a:t>Umo’s</a:t>
            </a:r>
            <a:r>
              <a:rPr lang="en-US" dirty="0"/>
              <a:t> arrival and see it as an improvement. The project is working with Operations to address questions and improve onboard performance and rider adoption. </a:t>
            </a:r>
          </a:p>
          <a:p>
            <a:pPr marL="171450" indent="-171450">
              <a:buFont typeface="Arial"/>
              <a:buChar char="•"/>
            </a:pPr>
            <a:r>
              <a:rPr lang="en-US" dirty="0"/>
              <a:t>In the coming weeks, the project plans to progress with regional transit system deployments, starting with the Cowichan Regional and Regional District of Nanaimo transit systems. This will provide riders in the VRTS the ability to seamlessly travel to the Cowichan Valley and Central Island with one payment method and fare product. </a:t>
            </a:r>
          </a:p>
          <a:p>
            <a:pPr marL="171450" indent="-171450">
              <a:buFont typeface="Arial"/>
              <a:buChar char="•"/>
            </a:pPr>
            <a:r>
              <a:rPr lang="en-US" dirty="0"/>
              <a:t>In the VRTS, the project’s attention will focus on supporting riders who have yet to make the transition to a </a:t>
            </a:r>
            <a:r>
              <a:rPr lang="en-US" dirty="0" err="1"/>
              <a:t>Umo</a:t>
            </a:r>
            <a:r>
              <a:rPr lang="en-US" dirty="0"/>
              <a:t> payment method before the old fare system is turned off. </a:t>
            </a:r>
          </a:p>
          <a:p>
            <a:endParaRPr lang="en-US" dirty="0">
              <a:cs typeface="Calibri"/>
            </a:endParaRPr>
          </a:p>
        </p:txBody>
      </p:sp>
      <p:sp>
        <p:nvSpPr>
          <p:cNvPr id="4" name="Slide Number Placeholder 3"/>
          <p:cNvSpPr>
            <a:spLocks noGrp="1"/>
          </p:cNvSpPr>
          <p:nvPr>
            <p:ph type="sldNum" sz="quarter" idx="5"/>
          </p:nvPr>
        </p:nvSpPr>
        <p:spPr/>
        <p:txBody>
          <a:bodyPr/>
          <a:lstStyle/>
          <a:p>
            <a:fld id="{7FDC3B71-79F7-674C-A99F-47D313EDA216}" type="slidenum">
              <a:rPr lang="en-US" smtClean="0"/>
              <a:pPr/>
              <a:t>18</a:t>
            </a:fld>
            <a:endParaRPr lang="en-US"/>
          </a:p>
        </p:txBody>
      </p:sp>
    </p:spTree>
    <p:extLst>
      <p:ext uri="{BB962C8B-B14F-4D97-AF65-F5344CB8AC3E}">
        <p14:creationId xmlns:p14="http://schemas.microsoft.com/office/powerpoint/2010/main" val="263707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FDC3B71-79F7-674C-A99F-47D313EDA216}" type="slidenum">
              <a:rPr lang="en-US"/>
              <a:pPr/>
              <a:t>20</a:t>
            </a:fld>
            <a:endParaRPr lang="en-US"/>
          </a:p>
        </p:txBody>
      </p:sp>
    </p:spTree>
    <p:extLst>
      <p:ext uri="{BB962C8B-B14F-4D97-AF65-F5344CB8AC3E}">
        <p14:creationId xmlns:p14="http://schemas.microsoft.com/office/powerpoint/2010/main" val="271666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ヒラギノ角ゴ Pro W3"/>
                <a:cs typeface="Calibri"/>
              </a:rPr>
              <a:t>The </a:t>
            </a:r>
            <a:r>
              <a:rPr lang="en-US" err="1">
                <a:ea typeface="ヒラギノ角ゴ Pro W3"/>
                <a:cs typeface="Calibri"/>
              </a:rPr>
              <a:t>NextRide</a:t>
            </a:r>
            <a:r>
              <a:rPr lang="en-US">
                <a:ea typeface="ヒラギノ角ゴ Pro W3"/>
                <a:cs typeface="Calibri"/>
              </a:rPr>
              <a:t> Technology Refresh project is funded through the Investing in Canada Infrastructure Program. This project is being cost shared with the Government of Canada contributing 50 per cent, the Province of British Columbia contributing 40 per cent and local government partners contributing the remaining 10 per cent. The cost for the entire project is $16.8 million.  </a:t>
            </a:r>
          </a:p>
        </p:txBody>
      </p:sp>
      <p:sp>
        <p:nvSpPr>
          <p:cNvPr id="4" name="Slide Number Placeholder 3"/>
          <p:cNvSpPr>
            <a:spLocks noGrp="1"/>
          </p:cNvSpPr>
          <p:nvPr>
            <p:ph type="sldNum" sz="quarter" idx="5"/>
          </p:nvPr>
        </p:nvSpPr>
        <p:spPr/>
        <p:txBody>
          <a:bodyPr/>
          <a:lstStyle/>
          <a:p>
            <a:fld id="{7FDC3B71-79F7-674C-A99F-47D313EDA216}" type="slidenum">
              <a:rPr lang="en-US"/>
              <a:pPr/>
              <a:t>21</a:t>
            </a:fld>
            <a:endParaRPr lang="en-US"/>
          </a:p>
        </p:txBody>
      </p:sp>
    </p:spTree>
    <p:extLst>
      <p:ext uri="{BB962C8B-B14F-4D97-AF65-F5344CB8AC3E}">
        <p14:creationId xmlns:p14="http://schemas.microsoft.com/office/powerpoint/2010/main" val="409786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C3B71-79F7-674C-A99F-47D313EDA216}" type="slidenum">
              <a:rPr lang="en-US" smtClean="0"/>
              <a:pPr/>
              <a:t>2</a:t>
            </a:fld>
            <a:endParaRPr lang="en-US"/>
          </a:p>
        </p:txBody>
      </p:sp>
    </p:spTree>
    <p:extLst>
      <p:ext uri="{BB962C8B-B14F-4D97-AF65-F5344CB8AC3E}">
        <p14:creationId xmlns:p14="http://schemas.microsoft.com/office/powerpoint/2010/main" val="151401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Ridership recovery at 93% as of November 2023</a:t>
            </a:r>
            <a:endParaRPr lang="en-US" dirty="0">
              <a:cs typeface="Calibri"/>
            </a:endParaRPr>
          </a:p>
        </p:txBody>
      </p:sp>
      <p:sp>
        <p:nvSpPr>
          <p:cNvPr id="4" name="Slide Number Placeholder 3"/>
          <p:cNvSpPr>
            <a:spLocks noGrp="1"/>
          </p:cNvSpPr>
          <p:nvPr>
            <p:ph type="sldNum" sz="quarter" idx="5"/>
          </p:nvPr>
        </p:nvSpPr>
        <p:spPr/>
        <p:txBody>
          <a:bodyPr/>
          <a:lstStyle/>
          <a:p>
            <a:fld id="{7FDC3B71-79F7-674C-A99F-47D313EDA216}" type="slidenum">
              <a:rPr lang="en-US"/>
              <a:pPr/>
              <a:t>3</a:t>
            </a:fld>
            <a:endParaRPr lang="en-US"/>
          </a:p>
        </p:txBody>
      </p:sp>
    </p:spTree>
    <p:extLst>
      <p:ext uri="{BB962C8B-B14F-4D97-AF65-F5344CB8AC3E}">
        <p14:creationId xmlns:p14="http://schemas.microsoft.com/office/powerpoint/2010/main" val="56654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xfrm>
            <a:off x="1165225" y="692150"/>
            <a:ext cx="4621213" cy="3465513"/>
          </a:xfrm>
          <a:ln/>
        </p:spPr>
      </p:sp>
      <p:sp>
        <p:nvSpPr>
          <p:cNvPr id="63491" name="Rectangle 3"/>
          <p:cNvSpPr>
            <a:spLocks noGrp="1"/>
          </p:cNvSpPr>
          <p:nvPr>
            <p:ph type="body" idx="1"/>
          </p:nvPr>
        </p:nvSpPr>
        <p:spPr>
          <a:noFill/>
        </p:spPr>
        <p:txBody>
          <a:bodyPr/>
          <a:lstStyle/>
          <a:p>
            <a:endParaRPr lang="en-CA" altLang="en-US"/>
          </a:p>
        </p:txBody>
      </p:sp>
    </p:spTree>
    <p:extLst>
      <p:ext uri="{BB962C8B-B14F-4D97-AF65-F5344CB8AC3E}">
        <p14:creationId xmlns:p14="http://schemas.microsoft.com/office/powerpoint/2010/main" val="370924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ln/>
        </p:spPr>
      </p:sp>
      <p:sp>
        <p:nvSpPr>
          <p:cNvPr id="60419" name="Rectangle 3"/>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397172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DC3B71-79F7-674C-A99F-47D313EDA216}" type="slidenum">
              <a:rPr lang="en-US" smtClean="0"/>
              <a:pPr/>
              <a:t>6</a:t>
            </a:fld>
            <a:endParaRPr lang="en-US"/>
          </a:p>
        </p:txBody>
      </p:sp>
    </p:spTree>
    <p:extLst>
      <p:ext uri="{BB962C8B-B14F-4D97-AF65-F5344CB8AC3E}">
        <p14:creationId xmlns:p14="http://schemas.microsoft.com/office/powerpoint/2010/main" val="192453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C3B71-79F7-674C-A99F-47D313EDA216}" type="slidenum">
              <a:rPr lang="en-US" smtClean="0"/>
              <a:pPr/>
              <a:t>8</a:t>
            </a:fld>
            <a:endParaRPr lang="en-US"/>
          </a:p>
        </p:txBody>
      </p:sp>
    </p:spTree>
    <p:extLst>
      <p:ext uri="{BB962C8B-B14F-4D97-AF65-F5344CB8AC3E}">
        <p14:creationId xmlns:p14="http://schemas.microsoft.com/office/powerpoint/2010/main" val="364527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Has some of the highest frequency, highest ridership routes operating through Saanich, including Routes 4, 6, 14, 26, 27/28, and 95. </a:t>
            </a:r>
          </a:p>
          <a:p>
            <a:endParaRPr lang="en-US" dirty="0">
              <a:ea typeface="Calibri"/>
              <a:cs typeface="Calibri"/>
            </a:endParaRPr>
          </a:p>
          <a:p>
            <a:r>
              <a:rPr lang="en-US" dirty="0">
                <a:ea typeface="Calibri"/>
                <a:cs typeface="Calibri"/>
              </a:rPr>
              <a:t>As of the Fall 2023 service period, Saanich is seeing an average of ~29,500 weekday boardings, which accounts for approximately 35% of total system weekday boardings.</a:t>
            </a:r>
          </a:p>
        </p:txBody>
      </p:sp>
      <p:sp>
        <p:nvSpPr>
          <p:cNvPr id="4" name="Slide Number Placeholder 3"/>
          <p:cNvSpPr>
            <a:spLocks noGrp="1"/>
          </p:cNvSpPr>
          <p:nvPr>
            <p:ph type="sldNum" sz="quarter" idx="5"/>
          </p:nvPr>
        </p:nvSpPr>
        <p:spPr/>
        <p:txBody>
          <a:bodyPr/>
          <a:lstStyle/>
          <a:p>
            <a:fld id="{7FDC3B71-79F7-674C-A99F-47D313EDA216}" type="slidenum">
              <a:rPr lang="en-US"/>
              <a:pPr/>
              <a:t>10</a:t>
            </a:fld>
            <a:endParaRPr lang="en-US"/>
          </a:p>
        </p:txBody>
      </p:sp>
    </p:spTree>
    <p:extLst>
      <p:ext uri="{BB962C8B-B14F-4D97-AF65-F5344CB8AC3E}">
        <p14:creationId xmlns:p14="http://schemas.microsoft.com/office/powerpoint/2010/main" val="167425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FDC3B71-79F7-674C-A99F-47D313EDA216}" type="slidenum">
              <a:rPr lang="en-US" smtClean="0"/>
              <a:pPr/>
              <a:t>12</a:t>
            </a:fld>
            <a:endParaRPr lang="en-US"/>
          </a:p>
        </p:txBody>
      </p:sp>
    </p:spTree>
    <p:extLst>
      <p:ext uri="{BB962C8B-B14F-4D97-AF65-F5344CB8AC3E}">
        <p14:creationId xmlns:p14="http://schemas.microsoft.com/office/powerpoint/2010/main" val="200965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C85E6275-AD68-6948-B400-2B34C96DDCAC}" type="datetime1">
              <a:rPr lang="en-CA" smtClean="0"/>
              <a:t>2023-11-20</a:t>
            </a:fld>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5CCD301-5878-CA45-BEF8-30D735B9E452}" type="slidenum">
              <a:rPr lang="en-US"/>
              <a:pPr/>
              <a:t>‹#›</a:t>
            </a:fld>
            <a:endParaRPr lang="en-US"/>
          </a:p>
        </p:txBody>
      </p:sp>
    </p:spTree>
    <p:extLst>
      <p:ext uri="{BB962C8B-B14F-4D97-AF65-F5344CB8AC3E}">
        <p14:creationId xmlns:p14="http://schemas.microsoft.com/office/powerpoint/2010/main" val="335228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C0F2E8BA-0598-0245-AED4-157581B51F64}" type="datetime1">
              <a:rPr lang="en-CA" smtClean="0"/>
              <a:t>2023-11-20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306698-BBD3-4F4D-A1CA-5DF9FB374063}" type="slidenum">
              <a:rPr lang="en-US"/>
              <a:pPr/>
              <a:t>‹#›</a:t>
            </a:fld>
            <a:endParaRPr lang="en-US"/>
          </a:p>
        </p:txBody>
      </p:sp>
    </p:spTree>
    <p:extLst>
      <p:ext uri="{BB962C8B-B14F-4D97-AF65-F5344CB8AC3E}">
        <p14:creationId xmlns:p14="http://schemas.microsoft.com/office/powerpoint/2010/main" val="427512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fld id="{D5B8B11F-C266-5045-9BF7-3DC4E578BD8E}" type="datetime1">
              <a:rPr lang="en-CA" smtClean="0"/>
              <a:t>2023-11-20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11B7CF-C987-F047-82C7-5DE547AE4060}" type="slidenum">
              <a:rPr lang="en-US"/>
              <a:pPr/>
              <a:t>‹#›</a:t>
            </a:fld>
            <a:endParaRPr lang="en-US"/>
          </a:p>
        </p:txBody>
      </p:sp>
    </p:spTree>
    <p:extLst>
      <p:ext uri="{BB962C8B-B14F-4D97-AF65-F5344CB8AC3E}">
        <p14:creationId xmlns:p14="http://schemas.microsoft.com/office/powerpoint/2010/main" val="77973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fld id="{50E679C6-49E8-6F4C-9F66-6F597FB84222}" type="datetime1">
              <a:rPr lang="en-CA" smtClean="0"/>
              <a:t>2023-11-20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8BCA8CD-4B62-F145-9885-8E226B9667EA}" type="slidenum">
              <a:rPr lang="en-US"/>
              <a:pPr/>
              <a:t>‹#›</a:t>
            </a:fld>
            <a:endParaRPr lang="en-US"/>
          </a:p>
        </p:txBody>
      </p:sp>
    </p:spTree>
    <p:extLst>
      <p:ext uri="{BB962C8B-B14F-4D97-AF65-F5344CB8AC3E}">
        <p14:creationId xmlns:p14="http://schemas.microsoft.com/office/powerpoint/2010/main" val="326495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fld id="{BB0CD0F0-6307-F842-A13D-DA6A4CC54D7B}" type="datetime1">
              <a:rPr lang="en-CA" smtClean="0"/>
              <a:t>2023-11-20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1207AC7F-43BE-8D48-8759-321662FCF4DA}" type="slidenum">
              <a:rPr lang="en-US"/>
              <a:pPr/>
              <a:t>‹#›</a:t>
            </a:fld>
            <a:endParaRPr lang="en-US"/>
          </a:p>
        </p:txBody>
      </p:sp>
    </p:spTree>
    <p:extLst>
      <p:ext uri="{BB962C8B-B14F-4D97-AF65-F5344CB8AC3E}">
        <p14:creationId xmlns:p14="http://schemas.microsoft.com/office/powerpoint/2010/main" val="51674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E565C0F-8276-9841-8234-3CF847F56371}" type="datetime1">
              <a:rPr lang="en-CA" smtClean="0"/>
              <a:t>2023-11-20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7DA4DFB7-0BF2-4E44-899D-C4449B85B30E}" type="slidenum">
              <a:rPr lang="en-US"/>
              <a:pPr/>
              <a:t>‹#›</a:t>
            </a:fld>
            <a:endParaRPr lang="en-US"/>
          </a:p>
        </p:txBody>
      </p:sp>
    </p:spTree>
    <p:extLst>
      <p:ext uri="{BB962C8B-B14F-4D97-AF65-F5344CB8AC3E}">
        <p14:creationId xmlns:p14="http://schemas.microsoft.com/office/powerpoint/2010/main" val="189017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F80C557-FBE3-EA55-FF0E-03C866435C05}"/>
              </a:ext>
            </a:extLst>
          </p:cNvPr>
          <p:cNvSpPr txBox="1">
            <a:spLocks noGrp="1"/>
          </p:cNvSpPr>
          <p:nvPr>
            <p:ph type="dt" sz="half" idx="7"/>
          </p:nvPr>
        </p:nvSpPr>
        <p:spPr/>
        <p:txBody>
          <a:bodyPr/>
          <a:lstStyle>
            <a:lvl1pPr>
              <a:defRPr/>
            </a:lvl1pPr>
          </a:lstStyle>
          <a:p>
            <a:pPr lvl="0"/>
            <a:fld id="{93928721-DB4E-4985-8AD8-8F42B88E63DA}" type="datetime1">
              <a:rPr lang="en-CA"/>
              <a:pPr lvl="0"/>
              <a:t>2023-11-20</a:t>
            </a:fld>
            <a:endParaRPr lang="en-US"/>
          </a:p>
        </p:txBody>
      </p:sp>
      <p:sp>
        <p:nvSpPr>
          <p:cNvPr id="3" name="Footer Placeholder 4">
            <a:extLst>
              <a:ext uri="{FF2B5EF4-FFF2-40B4-BE49-F238E27FC236}">
                <a16:creationId xmlns:a16="http://schemas.microsoft.com/office/drawing/2014/main" id="{2DEABA33-09A9-6A58-41DF-55FDF01A1942}"/>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E5BB76E1-6DCE-1CC2-41C0-DC831CC54DF0}"/>
              </a:ext>
            </a:extLst>
          </p:cNvPr>
          <p:cNvSpPr txBox="1">
            <a:spLocks noGrp="1"/>
          </p:cNvSpPr>
          <p:nvPr>
            <p:ph type="sldNum" sz="quarter" idx="8"/>
          </p:nvPr>
        </p:nvSpPr>
        <p:spPr/>
        <p:txBody>
          <a:bodyPr/>
          <a:lstStyle>
            <a:lvl1pPr>
              <a:defRPr/>
            </a:lvl1pPr>
          </a:lstStyle>
          <a:p>
            <a:pPr lvl="0"/>
            <a:fld id="{5A932D56-A4C7-4827-894A-21E30310D4A4}" type="slidenum">
              <a:t>‹#›</a:t>
            </a:fld>
            <a:endParaRPr lang="en-US"/>
          </a:p>
        </p:txBody>
      </p:sp>
    </p:spTree>
    <p:extLst>
      <p:ext uri="{BB962C8B-B14F-4D97-AF65-F5344CB8AC3E}">
        <p14:creationId xmlns:p14="http://schemas.microsoft.com/office/powerpoint/2010/main" val="36283740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1D337163-63EF-009F-CCE5-D884A30EC9A5}"/>
              </a:ext>
            </a:extLst>
          </p:cNvPr>
          <p:cNvSpPr txBox="1">
            <a:spLocks noGrp="1"/>
          </p:cNvSpPr>
          <p:nvPr>
            <p:ph idx="1"/>
          </p:nvPr>
        </p:nvSpPr>
        <p:spPr>
          <a:xfrm>
            <a:off x="4648196" y="1351309"/>
            <a:ext cx="4038603"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7928CD1E-19DE-DF20-ADED-5F01537A2209}"/>
              </a:ext>
            </a:extLst>
          </p:cNvPr>
          <p:cNvSpPr txBox="1">
            <a:spLocks noGrp="1"/>
          </p:cNvSpPr>
          <p:nvPr>
            <p:ph type="dt" sz="half" idx="7"/>
          </p:nvPr>
        </p:nvSpPr>
        <p:spPr/>
        <p:txBody>
          <a:bodyPr/>
          <a:lstStyle>
            <a:lvl1pPr>
              <a:defRPr/>
            </a:lvl1pPr>
          </a:lstStyle>
          <a:p>
            <a:pPr lvl="0"/>
            <a:fld id="{B773DAE9-D09B-4E0F-A3F3-58AFC7EE1FC4}" type="datetime1">
              <a:rPr lang="en-CA"/>
              <a:pPr lvl="0"/>
              <a:t>2023-11-20</a:t>
            </a:fld>
            <a:endParaRPr lang="en-US"/>
          </a:p>
        </p:txBody>
      </p:sp>
      <p:sp>
        <p:nvSpPr>
          <p:cNvPr id="4" name="Footer Placeholder 4">
            <a:extLst>
              <a:ext uri="{FF2B5EF4-FFF2-40B4-BE49-F238E27FC236}">
                <a16:creationId xmlns:a16="http://schemas.microsoft.com/office/drawing/2014/main" id="{27215C9D-30D8-95F3-7F21-96B7539EDCDC}"/>
              </a:ext>
            </a:extLst>
          </p:cNvPr>
          <p:cNvSpPr txBox="1">
            <a:spLocks noGrp="1"/>
          </p:cNvSpPr>
          <p:nvPr>
            <p:ph type="ftr" sz="quarter" idx="9"/>
          </p:nvPr>
        </p:nvSpPr>
        <p:spPr/>
        <p:txBody>
          <a:bodyPr/>
          <a:lstStyle>
            <a:lvl1pPr>
              <a:defRPr/>
            </a:lvl1pPr>
          </a:lstStyle>
          <a:p>
            <a:pPr lvl="0"/>
            <a:endParaRPr lang="en-US"/>
          </a:p>
        </p:txBody>
      </p:sp>
      <p:sp>
        <p:nvSpPr>
          <p:cNvPr id="5" name="Slide Number Placeholder 5">
            <a:extLst>
              <a:ext uri="{FF2B5EF4-FFF2-40B4-BE49-F238E27FC236}">
                <a16:creationId xmlns:a16="http://schemas.microsoft.com/office/drawing/2014/main" id="{96F0575B-36BD-B43E-202C-0EC9A3B40D09}"/>
              </a:ext>
            </a:extLst>
          </p:cNvPr>
          <p:cNvSpPr txBox="1">
            <a:spLocks noGrp="1"/>
          </p:cNvSpPr>
          <p:nvPr>
            <p:ph type="sldNum" sz="quarter" idx="8"/>
          </p:nvPr>
        </p:nvSpPr>
        <p:spPr/>
        <p:txBody>
          <a:bodyPr/>
          <a:lstStyle>
            <a:lvl1pPr>
              <a:defRPr/>
            </a:lvl1pPr>
          </a:lstStyle>
          <a:p>
            <a:pPr lvl="0"/>
            <a:fld id="{D20678E3-59E3-459A-953F-254E6E4E0D23}" type="slidenum">
              <a:t>‹#›</a:t>
            </a:fld>
            <a:endParaRPr lang="en-US"/>
          </a:p>
        </p:txBody>
      </p:sp>
    </p:spTree>
    <p:extLst>
      <p:ext uri="{BB962C8B-B14F-4D97-AF65-F5344CB8AC3E}">
        <p14:creationId xmlns:p14="http://schemas.microsoft.com/office/powerpoint/2010/main" val="2805404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600200"/>
            <a:ext cx="8229600" cy="4343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53200" y="6096000"/>
            <a:ext cx="2133600" cy="2603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ea typeface="Arial" charset="0"/>
                <a:cs typeface="Arial" charset="0"/>
              </a:defRPr>
            </a:lvl1pPr>
          </a:lstStyle>
          <a:p>
            <a:fld id="{A021E07F-E111-CB4B-9CC6-961CAAB712A8}" type="datetime1">
              <a:rPr lang="en-CA" smtClean="0"/>
              <a:pPr/>
              <a:t>2023-11-20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ea typeface="Arial" charset="0"/>
                <a:cs typeface="Arial" charset="0"/>
              </a:defRPr>
            </a:lvl1pPr>
          </a:lstStyle>
          <a:p>
            <a:fld id="{AEDF0F58-E090-BE49-864C-7187F856CBB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ftr="0" dt="0"/>
  <p:txStyles>
    <p:titleStyle>
      <a:lvl1pPr algn="l" defTabSz="457200" rtl="0" eaLnBrk="1" fontAlgn="base" hangingPunct="1">
        <a:spcBef>
          <a:spcPct val="0"/>
        </a:spcBef>
        <a:spcAft>
          <a:spcPct val="0"/>
        </a:spcAft>
        <a:defRPr sz="3200" b="1" kern="1200">
          <a:solidFill>
            <a:srgbClr val="0D387A"/>
          </a:solidFill>
          <a:latin typeface="Arial"/>
          <a:ea typeface="ヒラギノ角ゴ Pro W3" pitchFamily="-112" charset="-128"/>
          <a:cs typeface="ヒラギノ角ゴ Pro W3" pitchFamily="-112" charset="-128"/>
        </a:defRPr>
      </a:lvl1pPr>
      <a:lvl2pPr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cs typeface="ヒラギノ角ゴ Pro W3" pitchFamily="-112" charset="-128"/>
        </a:defRPr>
      </a:lvl2pPr>
      <a:lvl3pPr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cs typeface="ヒラギノ角ゴ Pro W3" pitchFamily="-112" charset="-128"/>
        </a:defRPr>
      </a:lvl3pPr>
      <a:lvl4pPr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cs typeface="ヒラギノ角ゴ Pro W3" pitchFamily="-112" charset="-128"/>
        </a:defRPr>
      </a:lvl4pPr>
      <a:lvl5pPr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cs typeface="ヒラギノ角ゴ Pro W3" pitchFamily="-112" charset="-128"/>
        </a:defRPr>
      </a:lvl5pPr>
      <a:lvl6pPr marL="457200"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defRPr>
      </a:lvl6pPr>
      <a:lvl7pPr marL="914400"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defRPr>
      </a:lvl7pPr>
      <a:lvl8pPr marL="1371600"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defRPr>
      </a:lvl8pPr>
      <a:lvl9pPr marL="1828800" algn="l" defTabSz="457200" rtl="0" eaLnBrk="1" fontAlgn="base" hangingPunct="1">
        <a:spcBef>
          <a:spcPct val="0"/>
        </a:spcBef>
        <a:spcAft>
          <a:spcPct val="0"/>
        </a:spcAft>
        <a:defRPr sz="4400" b="1">
          <a:solidFill>
            <a:srgbClr val="0D387A"/>
          </a:solidFill>
          <a:latin typeface="Arial" pitchFamily="-112" charset="0"/>
          <a:ea typeface="ヒラギノ角ゴ Pro W3" pitchFamily="-112" charset="-128"/>
        </a:defRPr>
      </a:lvl9pPr>
    </p:titleStyle>
    <p:bodyStyle>
      <a:lvl1pPr marL="230188" indent="-230188" algn="l" defTabSz="457200" rtl="0" eaLnBrk="1" fontAlgn="base" hangingPunct="1">
        <a:spcBef>
          <a:spcPct val="20000"/>
        </a:spcBef>
        <a:spcAft>
          <a:spcPct val="0"/>
        </a:spcAft>
        <a:buClr>
          <a:srgbClr val="31AA29"/>
        </a:buClr>
        <a:buFont typeface="Arial" charset="0"/>
        <a:buChar char="•"/>
        <a:defRPr sz="2400" kern="1200">
          <a:solidFill>
            <a:schemeClr val="tx1">
              <a:lumMod val="75000"/>
              <a:lumOff val="25000"/>
            </a:schemeClr>
          </a:solidFill>
          <a:latin typeface="Arial" charset="0"/>
          <a:ea typeface="Arial" charset="0"/>
          <a:cs typeface="Arial" charset="0"/>
        </a:defRPr>
      </a:lvl1pPr>
      <a:lvl2pPr marL="684213" indent="-227013" algn="l" defTabSz="457200" rtl="0" eaLnBrk="1" fontAlgn="base" hangingPunct="1">
        <a:spcBef>
          <a:spcPct val="20000"/>
        </a:spcBef>
        <a:spcAft>
          <a:spcPct val="0"/>
        </a:spcAft>
        <a:buClr>
          <a:srgbClr val="A6A6A6"/>
        </a:buClr>
        <a:buFont typeface="LucidaGrande"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lumMod val="75000"/>
              <a:lumOff val="25000"/>
            </a:schemeClr>
          </a:solidFill>
          <a:latin typeface="Arial" charset="0"/>
          <a:ea typeface="Arial" charset="0"/>
          <a:cs typeface="Arial" charset="0"/>
        </a:defRPr>
      </a:lvl3pPr>
      <a:lvl4pPr marL="1600200" indent="-228600" algn="l" defTabSz="457200" rtl="0" eaLnBrk="1" fontAlgn="base" hangingPunct="1">
        <a:spcBef>
          <a:spcPct val="20000"/>
        </a:spcBef>
        <a:spcAft>
          <a:spcPct val="0"/>
        </a:spcAft>
        <a:buClr>
          <a:srgbClr val="009FC2"/>
        </a:buClr>
        <a:buFont typeface="LucidaGrande" charset="0"/>
        <a:buChar char="-"/>
        <a:defRPr sz="2400" kern="1200">
          <a:solidFill>
            <a:schemeClr val="tx1">
              <a:lumMod val="75000"/>
              <a:lumOff val="25000"/>
            </a:schemeClr>
          </a:solidFill>
          <a:latin typeface="Arial" charset="0"/>
          <a:ea typeface="Arial" charset="0"/>
          <a:cs typeface="Arial" charset="0"/>
        </a:defRPr>
      </a:lvl4pPr>
      <a:lvl5pPr marL="2057400" indent="-228600" algn="l" defTabSz="457200" rtl="0" eaLnBrk="1" fontAlgn="base" hangingPunct="1">
        <a:spcBef>
          <a:spcPct val="20000"/>
        </a:spcBef>
        <a:spcAft>
          <a:spcPct val="0"/>
        </a:spcAft>
        <a:buClr>
          <a:schemeClr val="tx1">
            <a:lumMod val="50000"/>
            <a:lumOff val="50000"/>
          </a:schemeClr>
        </a:buClr>
        <a:buFont typeface="Wingdings" charset="0"/>
        <a:buChar char="§"/>
        <a:defRPr sz="24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5.png"/><Relationship Id="rId7"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0.png"/><Relationship Id="rId4" Type="http://schemas.openxmlformats.org/officeDocument/2006/relationships/customXml" Target="../ink/ink1.xml"/><Relationship Id="rId9"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CMossey@bctransit.com" TargetMode="External"/><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hyperlink" Target="mailto:LMegenbir@bctransi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ED1FBF02-CB46-6441-BFB7-C520C47812DE}" type="slidenum">
              <a:rPr lang="en-US" sz="1200">
                <a:solidFill>
                  <a:srgbClr val="898989"/>
                </a:solidFill>
                <a:latin typeface="Calibri" charset="0"/>
              </a:rPr>
              <a:pPr eaLnBrk="1" hangingPunct="1"/>
              <a:t>0</a:t>
            </a:fld>
            <a:endParaRPr lang="en-US" sz="1200">
              <a:solidFill>
                <a:srgbClr val="898989"/>
              </a:solidFill>
              <a:latin typeface="Calibri" charset="0"/>
            </a:endParaRPr>
          </a:p>
        </p:txBody>
      </p:sp>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5" name="Text Placeholder 4"/>
          <p:cNvSpPr>
            <a:spLocks noGrp="1"/>
          </p:cNvSpPr>
          <p:nvPr>
            <p:ph type="body" idx="1"/>
          </p:nvPr>
        </p:nvSpPr>
        <p:spPr>
          <a:xfrm>
            <a:off x="395536" y="5229200"/>
            <a:ext cx="8064896" cy="542925"/>
          </a:xfrm>
        </p:spPr>
        <p:txBody>
          <a:bodyPr anchor="t">
            <a:normAutofit/>
          </a:bodyPr>
          <a:lstStyle/>
          <a:p>
            <a:r>
              <a:rPr lang="en-US" cap="all" dirty="0">
                <a:solidFill>
                  <a:srgbClr val="898989"/>
                </a:solidFill>
                <a:latin typeface="Arial"/>
                <a:cs typeface="Arial"/>
              </a:rPr>
              <a:t>November 23, 2023</a:t>
            </a:r>
            <a:endParaRPr lang="en-US" cap="all" dirty="0">
              <a:solidFill>
                <a:srgbClr val="898989"/>
              </a:solidFill>
            </a:endParaRPr>
          </a:p>
        </p:txBody>
      </p:sp>
      <p:sp>
        <p:nvSpPr>
          <p:cNvPr id="15364" name="Title 3"/>
          <p:cNvSpPr>
            <a:spLocks noGrp="1"/>
          </p:cNvSpPr>
          <p:nvPr>
            <p:ph type="title"/>
          </p:nvPr>
        </p:nvSpPr>
        <p:spPr>
          <a:xfrm>
            <a:off x="395536" y="3861049"/>
            <a:ext cx="8789725" cy="1008112"/>
          </a:xfrm>
        </p:spPr>
        <p:txBody>
          <a:bodyPr anchor="b"/>
          <a:lstStyle/>
          <a:p>
            <a:r>
              <a:rPr lang="en-US" sz="2800" cap="none" dirty="0">
                <a:ea typeface="ヒラギノ角ゴ Pro W3"/>
                <a:cs typeface="ヒラギノ角ゴ Pro W3" charset="0"/>
              </a:rPr>
              <a:t>Saanich Transportation Advisory Committee</a:t>
            </a:r>
            <a:endParaRPr lang="en-US" sz="2800" cap="none"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41385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System Overview</a:t>
            </a:r>
            <a:endParaRPr lang="en-US" dirty="0"/>
          </a:p>
        </p:txBody>
      </p:sp>
      <p:sp>
        <p:nvSpPr>
          <p:cNvPr id="4" name="Slide Number Placeholder 3"/>
          <p:cNvSpPr>
            <a:spLocks noGrp="1"/>
          </p:cNvSpPr>
          <p:nvPr>
            <p:ph type="sldNum" sz="quarter" idx="12"/>
          </p:nvPr>
        </p:nvSpPr>
        <p:spPr/>
        <p:txBody>
          <a:bodyPr/>
          <a:lstStyle/>
          <a:p>
            <a:fld id="{1A306698-BBD3-4F4D-A1CA-5DF9FB374063}" type="slidenum">
              <a:rPr lang="en-US" smtClean="0"/>
              <a:pPr/>
              <a:t>9</a:t>
            </a:fld>
            <a:endParaRPr lang="en-US"/>
          </a:p>
        </p:txBody>
      </p:sp>
      <p:sp>
        <p:nvSpPr>
          <p:cNvPr id="8" name="TextBox 7">
            <a:extLst>
              <a:ext uri="{FF2B5EF4-FFF2-40B4-BE49-F238E27FC236}">
                <a16:creationId xmlns:a16="http://schemas.microsoft.com/office/drawing/2014/main" id="{8953AF62-A4EE-C3E9-BD3F-C6A428CFCD95}"/>
              </a:ext>
            </a:extLst>
          </p:cNvPr>
          <p:cNvSpPr txBox="1">
            <a:spLocks/>
          </p:cNvSpPr>
          <p:nvPr/>
        </p:nvSpPr>
        <p:spPr bwMode="auto">
          <a:xfrm>
            <a:off x="4970463" y="1127637"/>
            <a:ext cx="3128899" cy="4343400"/>
          </a:xfrm>
          <a:prstGeom prst="rect">
            <a:avLst/>
          </a:prstGeom>
          <a:noFill/>
          <a:ln>
            <a:noFill/>
          </a:ln>
          <a:extLst>
            <a:ext uri="{FAA26D3D-D897-4be2-8F04-BA451C77F1D7}">
              <ma14:placeholderFlag xmlns="" xmlns:lc="http://schemas.openxmlformats.org/drawingml/2006/lockedCanvas" xmlns:ma14="http://schemas.microsoft.com/office/mac/drawingml/2011/main" val="1"/>
            </a:ex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pPr marL="0" indent="0">
              <a:buNone/>
              <a:defRPr/>
            </a:pPr>
            <a:r>
              <a:rPr lang="en-US" sz="2000">
                <a:solidFill>
                  <a:srgbClr val="555555"/>
                </a:solidFill>
                <a:latin typeface="Arial"/>
                <a:cs typeface="Arial"/>
              </a:rPr>
              <a:t>Local Transit Network</a:t>
            </a:r>
            <a:endParaRPr lang="en-US" sz="2000">
              <a:solidFill>
                <a:srgbClr val="555555"/>
              </a:solidFill>
            </a:endParaRPr>
          </a:p>
          <a:p>
            <a:pPr marL="0" indent="0">
              <a:buNone/>
              <a:defRPr/>
            </a:pPr>
            <a:endParaRPr lang="en-US">
              <a:solidFill>
                <a:srgbClr val="555555"/>
              </a:solidFil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a:defRPr/>
            </a:pPr>
            <a:endParaRPr lang="en-US" sz="2000">
              <a:solidFill>
                <a:srgbClr val="555555"/>
              </a:solidFill>
              <a:latin typeface="Arial"/>
              <a:ea typeface="ヒラギノ角ゴ Pro W3"/>
              <a:cs typeface="Arial"/>
            </a:endParaRPr>
          </a:p>
          <a:p>
            <a:pPr marL="0" indent="0">
              <a:buNone/>
              <a:defRPr/>
            </a:pPr>
            <a:r>
              <a:rPr lang="en-US" sz="2000">
                <a:solidFill>
                  <a:srgbClr val="555555"/>
                </a:solidFill>
                <a:latin typeface="Arial"/>
                <a:ea typeface="ヒラギノ角ゴ Pro W3"/>
                <a:cs typeface="Arial"/>
              </a:rPr>
              <a:t>Targeted Services</a:t>
            </a:r>
            <a:endParaRPr lang="en-US" sz="2000">
              <a:solidFill>
                <a:srgbClr val="555555"/>
              </a:solidFill>
              <a:ea typeface="ヒラギノ角ゴ Pro W3"/>
            </a:endParaRPr>
          </a:p>
          <a:p>
            <a:pPr marL="229870" indent="-229870">
              <a:defRPr/>
            </a:pPr>
            <a:endParaRPr lang="en-US">
              <a:solidFill>
                <a:srgbClr val="555555"/>
              </a:solidFill>
            </a:endParaRPr>
          </a:p>
          <a:p>
            <a:pPr marL="229870" indent="-229870">
              <a:defRPr/>
            </a:pPr>
            <a:endParaRPr lang="en-US">
              <a:solidFill>
                <a:srgbClr val="0D387A"/>
              </a:solidFill>
            </a:endParaRPr>
          </a:p>
        </p:txBody>
      </p:sp>
      <p:sp>
        <p:nvSpPr>
          <p:cNvPr id="9" name="TextBox 8">
            <a:extLst>
              <a:ext uri="{FF2B5EF4-FFF2-40B4-BE49-F238E27FC236}">
                <a16:creationId xmlns:a16="http://schemas.microsoft.com/office/drawing/2014/main" id="{B577CC66-6DDA-99E3-686A-5E94FAC991B0}"/>
              </a:ext>
            </a:extLst>
          </p:cNvPr>
          <p:cNvSpPr txBox="1">
            <a:spLocks/>
          </p:cNvSpPr>
          <p:nvPr/>
        </p:nvSpPr>
        <p:spPr bwMode="auto">
          <a:xfrm>
            <a:off x="1305992" y="1104192"/>
            <a:ext cx="3128899" cy="4343400"/>
          </a:xfrm>
          <a:prstGeom prst="rect">
            <a:avLst/>
          </a:prstGeom>
          <a:noFill/>
          <a:ln>
            <a:noFill/>
          </a:ln>
          <a:extLst>
            <a:ext uri="{FAA26D3D-D897-4be2-8F04-BA451C77F1D7}">
              <ma14:placeholderFlag xmlns="" xmlns:lc="http://schemas.openxmlformats.org/drawingml/2006/lockedCanvas" xmlns:ma14="http://schemas.microsoft.com/office/mac/drawingml/2011/main" val="1"/>
            </a:ex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pPr marL="0" indent="0">
              <a:buNone/>
              <a:defRPr/>
            </a:pPr>
            <a:r>
              <a:rPr lang="en-US" sz="2000">
                <a:latin typeface="Arial"/>
                <a:ea typeface="+mn-ea"/>
                <a:cs typeface="Arial"/>
              </a:rPr>
              <a:t>Rapid Transit Network</a:t>
            </a:r>
            <a:endParaRPr lang="en-US" sz="2000">
              <a:ea typeface="+mn-ea"/>
            </a:endParaRPr>
          </a:p>
          <a:p>
            <a:pPr marL="0" indent="0">
              <a:buNone/>
              <a:defRPr/>
            </a:pPr>
            <a:endParaRPr lang="en-US">
              <a:latin typeface="Arial"/>
              <a:ea typeface="+mn-ea"/>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latin typeface="Arial"/>
              <a:cs typeface="Arial"/>
            </a:endParaRPr>
          </a:p>
          <a:p>
            <a:pPr>
              <a:defRPr/>
            </a:pPr>
            <a:endParaRPr lang="en-US" sz="2000">
              <a:solidFill>
                <a:srgbClr val="555555"/>
              </a:solidFill>
              <a:latin typeface="Arial"/>
              <a:ea typeface="ヒラギノ角ゴ Pro W3"/>
              <a:cs typeface="Arial"/>
            </a:endParaRPr>
          </a:p>
          <a:p>
            <a:pPr marL="0" indent="0">
              <a:buNone/>
              <a:defRPr/>
            </a:pPr>
            <a:r>
              <a:rPr lang="en-US" sz="2000">
                <a:solidFill>
                  <a:srgbClr val="555555"/>
                </a:solidFill>
                <a:latin typeface="Arial"/>
                <a:ea typeface="ヒラギノ角ゴ Pro W3"/>
                <a:cs typeface="Arial"/>
              </a:rPr>
              <a:t>Frequent Transit Network</a:t>
            </a:r>
            <a:endParaRPr lang="en-US" sz="2000">
              <a:solidFill>
                <a:srgbClr val="555555"/>
              </a:solidFill>
              <a:ea typeface="ヒラギノ角ゴ Pro W3"/>
            </a:endParaRPr>
          </a:p>
          <a:p>
            <a:pPr marL="0" indent="0">
              <a:buNone/>
              <a:defRPr/>
            </a:pPr>
            <a:endParaRPr lang="en-US">
              <a:solidFill>
                <a:srgbClr val="555555"/>
              </a:solidFill>
            </a:endParaRPr>
          </a:p>
          <a:p>
            <a:pPr marL="0" indent="0">
              <a:buNone/>
              <a:defRPr/>
            </a:pPr>
            <a:endParaRPr lang="en-US">
              <a:solidFill>
                <a:srgbClr val="555555"/>
              </a:solidFill>
              <a:latin typeface="Arial"/>
              <a:cs typeface="Arial"/>
            </a:endParaRPr>
          </a:p>
          <a:p>
            <a:pPr marL="0" indent="0">
              <a:buNone/>
              <a:defRPr/>
            </a:pPr>
            <a:endParaRPr lang="en-US">
              <a:solidFill>
                <a:srgbClr val="555555"/>
              </a:solidFill>
            </a:endParaRPr>
          </a:p>
        </p:txBody>
      </p:sp>
      <p:pic>
        <p:nvPicPr>
          <p:cNvPr id="10" name="Picture 9">
            <a:extLst>
              <a:ext uri="{FF2B5EF4-FFF2-40B4-BE49-F238E27FC236}">
                <a16:creationId xmlns:a16="http://schemas.microsoft.com/office/drawing/2014/main" id="{46F6D332-1DA5-B0DC-FBE1-3C203B9E0B25}"/>
              </a:ext>
            </a:extLst>
          </p:cNvPr>
          <p:cNvPicPr>
            <a:picLocks noChangeAspect="1"/>
          </p:cNvPicPr>
          <p:nvPr/>
        </p:nvPicPr>
        <p:blipFill>
          <a:blip r:embed="rId2"/>
          <a:stretch>
            <a:fillRect/>
          </a:stretch>
        </p:blipFill>
        <p:spPr>
          <a:xfrm>
            <a:off x="5006199" y="1596442"/>
            <a:ext cx="3135285" cy="1699662"/>
          </a:xfrm>
          <a:prstGeom prst="rect">
            <a:avLst/>
          </a:prstGeom>
        </p:spPr>
      </p:pic>
      <p:pic>
        <p:nvPicPr>
          <p:cNvPr id="11" name="Picture 10">
            <a:extLst>
              <a:ext uri="{FF2B5EF4-FFF2-40B4-BE49-F238E27FC236}">
                <a16:creationId xmlns:a16="http://schemas.microsoft.com/office/drawing/2014/main" id="{1B2EA58A-027E-9AEC-9A26-CE37E27C4BF8}"/>
              </a:ext>
            </a:extLst>
          </p:cNvPr>
          <p:cNvPicPr>
            <a:picLocks noChangeAspect="1"/>
          </p:cNvPicPr>
          <p:nvPr/>
        </p:nvPicPr>
        <p:blipFill>
          <a:blip r:embed="rId3"/>
          <a:stretch>
            <a:fillRect/>
          </a:stretch>
        </p:blipFill>
        <p:spPr>
          <a:xfrm>
            <a:off x="1381559" y="3936578"/>
            <a:ext cx="2819219" cy="1981251"/>
          </a:xfrm>
          <a:prstGeom prst="rect">
            <a:avLst/>
          </a:prstGeom>
        </p:spPr>
      </p:pic>
      <p:pic>
        <p:nvPicPr>
          <p:cNvPr id="12" name="Picture 11" descr="A picture containing text, road, way, car&#10;&#10;Description automatically generated">
            <a:extLst>
              <a:ext uri="{FF2B5EF4-FFF2-40B4-BE49-F238E27FC236}">
                <a16:creationId xmlns:a16="http://schemas.microsoft.com/office/drawing/2014/main" id="{5FA55F63-39FC-11EA-9030-8E3D571A8C38}"/>
              </a:ext>
            </a:extLst>
          </p:cNvPr>
          <p:cNvPicPr>
            <a:picLocks noChangeAspect="1"/>
          </p:cNvPicPr>
          <p:nvPr/>
        </p:nvPicPr>
        <p:blipFill>
          <a:blip r:embed="rId4"/>
          <a:stretch>
            <a:fillRect/>
          </a:stretch>
        </p:blipFill>
        <p:spPr>
          <a:xfrm>
            <a:off x="1381402" y="1599346"/>
            <a:ext cx="2547372" cy="1637977"/>
          </a:xfrm>
          <a:prstGeom prst="rect">
            <a:avLst/>
          </a:prstGeom>
        </p:spPr>
      </p:pic>
      <p:pic>
        <p:nvPicPr>
          <p:cNvPr id="13" name="Picture 12" descr="A picture containing road, outdoor, person, transport&#10;&#10;Description automatically generated">
            <a:extLst>
              <a:ext uri="{FF2B5EF4-FFF2-40B4-BE49-F238E27FC236}">
                <a16:creationId xmlns:a16="http://schemas.microsoft.com/office/drawing/2014/main" id="{59EFAB4F-55B2-1E02-CA6C-8DFBB4B87C66}"/>
              </a:ext>
            </a:extLst>
          </p:cNvPr>
          <p:cNvPicPr>
            <a:picLocks noChangeAspect="1"/>
          </p:cNvPicPr>
          <p:nvPr/>
        </p:nvPicPr>
        <p:blipFill>
          <a:blip r:embed="rId5"/>
          <a:stretch>
            <a:fillRect/>
          </a:stretch>
        </p:blipFill>
        <p:spPr>
          <a:xfrm>
            <a:off x="5045871" y="3940550"/>
            <a:ext cx="3045024" cy="1988068"/>
          </a:xfrm>
          <a:prstGeom prst="rect">
            <a:avLst/>
          </a:prstGeom>
        </p:spPr>
      </p:pic>
    </p:spTree>
    <p:extLst>
      <p:ext uri="{BB962C8B-B14F-4D97-AF65-F5344CB8AC3E}">
        <p14:creationId xmlns:p14="http://schemas.microsoft.com/office/powerpoint/2010/main" val="20289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Transit System in Saanich</a:t>
            </a:r>
            <a:endParaRPr lang="en-US" dirty="0"/>
          </a:p>
        </p:txBody>
      </p:sp>
      <p:sp>
        <p:nvSpPr>
          <p:cNvPr id="4" name="Slide Number Placeholder 3"/>
          <p:cNvSpPr>
            <a:spLocks noGrp="1"/>
          </p:cNvSpPr>
          <p:nvPr>
            <p:ph type="sldNum" sz="quarter" idx="12"/>
          </p:nvPr>
        </p:nvSpPr>
        <p:spPr/>
        <p:txBody>
          <a:bodyPr/>
          <a:lstStyle/>
          <a:p>
            <a:fld id="{1A306698-BBD3-4F4D-A1CA-5DF9FB374063}" type="slidenum">
              <a:rPr lang="en-US" smtClean="0"/>
              <a:pPr/>
              <a:t>10</a:t>
            </a:fld>
            <a:endParaRPr lang="en-US"/>
          </a:p>
        </p:txBody>
      </p:sp>
      <p:pic>
        <p:nvPicPr>
          <p:cNvPr id="7" name="Content Placeholder 6" descr="A map of a city&#10;&#10;Description automatically generated">
            <a:extLst>
              <a:ext uri="{FF2B5EF4-FFF2-40B4-BE49-F238E27FC236}">
                <a16:creationId xmlns:a16="http://schemas.microsoft.com/office/drawing/2014/main" id="{DFCF7D10-A27E-5679-6CF0-7BC21BE5419B}"/>
              </a:ext>
            </a:extLst>
          </p:cNvPr>
          <p:cNvPicPr>
            <a:picLocks noGrp="1" noChangeAspect="1"/>
          </p:cNvPicPr>
          <p:nvPr>
            <p:ph idx="1"/>
          </p:nvPr>
        </p:nvPicPr>
        <p:blipFill>
          <a:blip r:embed="rId3"/>
          <a:stretch>
            <a:fillRect/>
          </a:stretch>
        </p:blipFill>
        <p:spPr>
          <a:xfrm>
            <a:off x="1095076" y="1256371"/>
            <a:ext cx="6498506" cy="5597911"/>
          </a:xfr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A2007AE-1789-4CAD-24A0-24E9E32965B8}"/>
                  </a:ext>
                </a:extLst>
              </p14:cNvPr>
              <p14:cNvContentPartPr/>
              <p14:nvPr/>
            </p14:nvContentPartPr>
            <p14:xfrm>
              <a:off x="2358190" y="2837365"/>
              <a:ext cx="3712630" cy="2668842"/>
            </p14:xfrm>
          </p:contentPart>
        </mc:Choice>
        <mc:Fallback xmlns="">
          <p:pic>
            <p:nvPicPr>
              <p:cNvPr id="9" name="Ink 8">
                <a:extLst>
                  <a:ext uri="{FF2B5EF4-FFF2-40B4-BE49-F238E27FC236}">
                    <a16:creationId xmlns:a16="http://schemas.microsoft.com/office/drawing/2014/main" id="{7A2007AE-1789-4CAD-24A0-24E9E32965B8}"/>
                  </a:ext>
                </a:extLst>
              </p:cNvPr>
              <p:cNvPicPr/>
              <p:nvPr/>
            </p:nvPicPr>
            <p:blipFill>
              <a:blip r:embed="rId5"/>
              <a:stretch>
                <a:fillRect/>
              </a:stretch>
            </p:blipFill>
            <p:spPr>
              <a:xfrm>
                <a:off x="2340192" y="2819366"/>
                <a:ext cx="3748266" cy="27044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6A1661C3-EFBB-63CC-2A80-D9FB8EBB7A2D}"/>
                  </a:ext>
                </a:extLst>
              </p14:cNvPr>
              <p14:cNvContentPartPr/>
              <p14:nvPr/>
            </p14:nvContentPartPr>
            <p14:xfrm>
              <a:off x="2269167" y="1453284"/>
              <a:ext cx="101225" cy="1459921"/>
            </p14:xfrm>
          </p:contentPart>
        </mc:Choice>
        <mc:Fallback xmlns="">
          <p:pic>
            <p:nvPicPr>
              <p:cNvPr id="10" name="Ink 9">
                <a:extLst>
                  <a:ext uri="{FF2B5EF4-FFF2-40B4-BE49-F238E27FC236}">
                    <a16:creationId xmlns:a16="http://schemas.microsoft.com/office/drawing/2014/main" id="{6A1661C3-EFBB-63CC-2A80-D9FB8EBB7A2D}"/>
                  </a:ext>
                </a:extLst>
              </p:cNvPr>
              <p:cNvPicPr/>
              <p:nvPr/>
            </p:nvPicPr>
            <p:blipFill>
              <a:blip r:embed="rId7"/>
              <a:stretch>
                <a:fillRect/>
              </a:stretch>
            </p:blipFill>
            <p:spPr>
              <a:xfrm>
                <a:off x="2251578" y="1435287"/>
                <a:ext cx="136761" cy="14955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C9D1C9A4-62FE-191E-67F7-C40CB6E636C2}"/>
                  </a:ext>
                </a:extLst>
              </p14:cNvPr>
              <p14:cNvContentPartPr/>
              <p14:nvPr/>
            </p14:nvContentPartPr>
            <p14:xfrm>
              <a:off x="5355518" y="1436297"/>
              <a:ext cx="2147858" cy="3747271"/>
            </p14:xfrm>
          </p:contentPart>
        </mc:Choice>
        <mc:Fallback xmlns="">
          <p:pic>
            <p:nvPicPr>
              <p:cNvPr id="11" name="Ink 10">
                <a:extLst>
                  <a:ext uri="{FF2B5EF4-FFF2-40B4-BE49-F238E27FC236}">
                    <a16:creationId xmlns:a16="http://schemas.microsoft.com/office/drawing/2014/main" id="{C9D1C9A4-62FE-191E-67F7-C40CB6E636C2}"/>
                  </a:ext>
                </a:extLst>
              </p:cNvPr>
              <p:cNvPicPr/>
              <p:nvPr/>
            </p:nvPicPr>
            <p:blipFill>
              <a:blip r:embed="rId9"/>
              <a:stretch>
                <a:fillRect/>
              </a:stretch>
            </p:blipFill>
            <p:spPr>
              <a:xfrm>
                <a:off x="5337880" y="1418659"/>
                <a:ext cx="2183494" cy="3782908"/>
              </a:xfrm>
              <a:prstGeom prst="rect">
                <a:avLst/>
              </a:prstGeom>
            </p:spPr>
          </p:pic>
        </mc:Fallback>
      </mc:AlternateContent>
    </p:spTree>
    <p:extLst>
      <p:ext uri="{BB962C8B-B14F-4D97-AF65-F5344CB8AC3E}">
        <p14:creationId xmlns:p14="http://schemas.microsoft.com/office/powerpoint/2010/main" val="267494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000" dirty="0" err="1">
                <a:solidFill>
                  <a:schemeClr val="tx2"/>
                </a:solidFill>
              </a:rPr>
              <a:t>RapidBus</a:t>
            </a:r>
            <a:endParaRPr lang="en-US" sz="3000" dirty="0">
              <a:solidFill>
                <a:schemeClr val="tx2"/>
              </a:solidFill>
            </a:endParaRPr>
          </a:p>
        </p:txBody>
      </p:sp>
      <p:sp>
        <p:nvSpPr>
          <p:cNvPr id="3" name="Content Placeholder 2"/>
          <p:cNvSpPr>
            <a:spLocks noGrp="1"/>
          </p:cNvSpPr>
          <p:nvPr>
            <p:ph idx="1"/>
          </p:nvPr>
        </p:nvSpPr>
        <p:spPr>
          <a:xfrm>
            <a:off x="457200" y="1357508"/>
            <a:ext cx="4507566" cy="4463373"/>
          </a:xfrm>
        </p:spPr>
        <p:txBody>
          <a:bodyPr/>
          <a:lstStyle/>
          <a:p>
            <a:pPr marL="0" indent="0">
              <a:buNone/>
            </a:pPr>
            <a:r>
              <a:rPr lang="en-US" sz="2000" b="1" dirty="0">
                <a:latin typeface="Arial" panose="020B0604020202020204" pitchFamily="34" charset="0"/>
                <a:cs typeface="Arial" panose="020B0604020202020204" pitchFamily="34" charset="0"/>
              </a:rPr>
              <a:t>CONNECTED, FREQUENT, FAST AND RELIABLE</a:t>
            </a:r>
          </a:p>
          <a:p>
            <a:pPr lvl="0"/>
            <a:r>
              <a:rPr lang="en-US" sz="2000" dirty="0">
                <a:latin typeface="Arial" panose="020B0604020202020204" pitchFamily="34" charset="0"/>
                <a:cs typeface="Arial" panose="020B0604020202020204" pitchFamily="34" charset="0"/>
              </a:rPr>
              <a:t>RapidBus is a bus delivered rapid transit service designed to connect and support designated urban centres of high density, mixed-use areas of the region</a:t>
            </a:r>
          </a:p>
          <a:p>
            <a:pPr lvl="0"/>
            <a:r>
              <a:rPr lang="en-US" sz="2000" dirty="0">
                <a:latin typeface="Arial" panose="020B0604020202020204" pitchFamily="34" charset="0"/>
                <a:cs typeface="Arial" panose="020B0604020202020204" pitchFamily="34" charset="0"/>
              </a:rPr>
              <a:t>Features include branded services, corridor treatments, unique stations, limited stops and high frequencies</a:t>
            </a:r>
          </a:p>
          <a:p>
            <a:pPr lvl="0"/>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lvl="0"/>
            <a:endParaRPr lang="en-US" sz="1200" b="1" dirty="0"/>
          </a:p>
          <a:p>
            <a:pPr lvl="0"/>
            <a:endParaRPr lang="en-US" sz="1200" dirty="0">
              <a:latin typeface="Arial" panose="020B0604020202020204" pitchFamily="34" charset="0"/>
              <a:cs typeface="Arial" panose="020B0604020202020204" pitchFamily="34" charset="0"/>
            </a:endParaRPr>
          </a:p>
          <a:p>
            <a:endParaRPr lang="en-US" sz="1600" dirty="0"/>
          </a:p>
        </p:txBody>
      </p:sp>
      <p:sp>
        <p:nvSpPr>
          <p:cNvPr id="4" name="Slide Number Placeholder 3"/>
          <p:cNvSpPr>
            <a:spLocks noGrp="1"/>
          </p:cNvSpPr>
          <p:nvPr>
            <p:ph type="sldNum" sz="quarter" idx="12"/>
          </p:nvPr>
        </p:nvSpPr>
        <p:spPr/>
        <p:txBody>
          <a:bodyPr/>
          <a:lstStyle/>
          <a:p>
            <a:fld id="{1A306698-BBD3-4F4D-A1CA-5DF9FB374063}" type="slidenum">
              <a:rPr lang="en-US" smtClean="0"/>
              <a:pPr/>
              <a:t>11</a:t>
            </a:fld>
            <a:endParaRPr lang="en-US"/>
          </a:p>
        </p:txBody>
      </p:sp>
      <p:pic>
        <p:nvPicPr>
          <p:cNvPr id="5" name="Picture 4"/>
          <p:cNvPicPr>
            <a:picLocks noChangeAspect="1"/>
          </p:cNvPicPr>
          <p:nvPr/>
        </p:nvPicPr>
        <p:blipFill>
          <a:blip r:embed="rId2"/>
          <a:stretch>
            <a:fillRect/>
          </a:stretch>
        </p:blipFill>
        <p:spPr>
          <a:xfrm>
            <a:off x="5307003" y="3569677"/>
            <a:ext cx="3710568" cy="2356712"/>
          </a:xfrm>
          <a:prstGeom prst="rect">
            <a:avLst/>
          </a:prstGeom>
        </p:spPr>
      </p:pic>
      <p:pic>
        <p:nvPicPr>
          <p:cNvPr id="8" name="Picture 7"/>
          <p:cNvPicPr>
            <a:picLocks noChangeAspect="1"/>
          </p:cNvPicPr>
          <p:nvPr/>
        </p:nvPicPr>
        <p:blipFill>
          <a:blip r:embed="rId3"/>
          <a:stretch>
            <a:fillRect/>
          </a:stretch>
        </p:blipFill>
        <p:spPr>
          <a:xfrm>
            <a:off x="5307003" y="454651"/>
            <a:ext cx="3710568" cy="2978785"/>
          </a:xfrm>
          <a:prstGeom prst="rect">
            <a:avLst/>
          </a:prstGeom>
        </p:spPr>
      </p:pic>
    </p:spTree>
    <p:extLst>
      <p:ext uri="{BB962C8B-B14F-4D97-AF65-F5344CB8AC3E}">
        <p14:creationId xmlns:p14="http://schemas.microsoft.com/office/powerpoint/2010/main" val="28078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29" y="-96230"/>
            <a:ext cx="8229600" cy="1143000"/>
          </a:xfrm>
        </p:spPr>
        <p:txBody>
          <a:bodyPr/>
          <a:lstStyle/>
          <a:p>
            <a:r>
              <a:rPr lang="en-US" sz="3000" dirty="0">
                <a:ea typeface="ヒラギノ角ゴ Pro W3"/>
              </a:rPr>
              <a:t>RapidBus Implementation Strategy</a:t>
            </a:r>
            <a:endParaRPr lang="en-US" sz="3000" dirty="0"/>
          </a:p>
        </p:txBody>
      </p:sp>
      <p:sp>
        <p:nvSpPr>
          <p:cNvPr id="3" name="Content Placeholder 2"/>
          <p:cNvSpPr>
            <a:spLocks noGrp="1"/>
          </p:cNvSpPr>
          <p:nvPr>
            <p:ph idx="1"/>
          </p:nvPr>
        </p:nvSpPr>
        <p:spPr>
          <a:xfrm>
            <a:off x="158429" y="929539"/>
            <a:ext cx="5896998" cy="5023756"/>
          </a:xfrm>
        </p:spPr>
        <p:txBody>
          <a:bodyPr/>
          <a:lstStyle/>
          <a:p>
            <a:pPr marL="0" indent="0">
              <a:buNone/>
            </a:pPr>
            <a:r>
              <a:rPr lang="en-US" sz="1800">
                <a:latin typeface="Arial"/>
                <a:cs typeface="Arial"/>
              </a:rPr>
              <a:t>Endorsed by the Victoria Regional Transit Commission in 2021. The RapidBus Implementation Strategy identifies three top priority RapidBus lines separated into two phases:</a:t>
            </a:r>
            <a:endParaRPr lang="en-US" sz="1800"/>
          </a:p>
          <a:p>
            <a:pPr marL="0" indent="0">
              <a:buNone/>
            </a:pPr>
            <a:endParaRPr lang="en-US" sz="1800">
              <a:latin typeface="Arial"/>
              <a:cs typeface="Arial"/>
            </a:endParaRPr>
          </a:p>
          <a:p>
            <a:pPr marL="257175" indent="-257175"/>
            <a:r>
              <a:rPr lang="en-US" sz="1800" b="1">
                <a:latin typeface="Arial"/>
                <a:cs typeface="Arial"/>
              </a:rPr>
              <a:t>West Shore </a:t>
            </a:r>
            <a:r>
              <a:rPr lang="en-US" sz="1800" b="1" err="1">
                <a:latin typeface="Arial"/>
                <a:cs typeface="Arial"/>
              </a:rPr>
              <a:t>RapidBus</a:t>
            </a:r>
            <a:r>
              <a:rPr lang="en-US" sz="1800" b="1">
                <a:latin typeface="Arial"/>
                <a:cs typeface="Arial"/>
              </a:rPr>
              <a:t> Line (Phase 1)</a:t>
            </a:r>
          </a:p>
          <a:p>
            <a:pPr marL="711200" lvl="1" indent="-257175"/>
            <a:r>
              <a:rPr lang="en-US" sz="2000">
                <a:latin typeface="Arial"/>
                <a:cs typeface="Arial"/>
              </a:rPr>
              <a:t>Island Highway Transit Priority Improvements</a:t>
            </a:r>
          </a:p>
          <a:p>
            <a:pPr marL="711200" lvl="1" indent="-257175"/>
            <a:r>
              <a:rPr lang="en-US" sz="2000" err="1">
                <a:latin typeface="Arial"/>
                <a:cs typeface="Arial"/>
              </a:rPr>
              <a:t>RapidBus</a:t>
            </a:r>
            <a:r>
              <a:rPr lang="en-US" sz="2000">
                <a:latin typeface="Arial"/>
                <a:cs typeface="Arial"/>
              </a:rPr>
              <a:t> Station Study</a:t>
            </a:r>
          </a:p>
          <a:p>
            <a:pPr marL="711200" lvl="1" indent="-257175"/>
            <a:r>
              <a:rPr lang="en-US" sz="2000">
                <a:latin typeface="Arial"/>
                <a:cs typeface="Arial"/>
              </a:rPr>
              <a:t>Downtown Victoria Visioning</a:t>
            </a:r>
            <a:endParaRPr lang="en-US" sz="2000"/>
          </a:p>
          <a:p>
            <a:pPr marL="257175" indent="-257175"/>
            <a:r>
              <a:rPr lang="en-US" sz="1800" b="1">
                <a:latin typeface="Arial"/>
                <a:cs typeface="Arial"/>
              </a:rPr>
              <a:t>McKenzie </a:t>
            </a:r>
            <a:r>
              <a:rPr lang="en-US" sz="1800" b="1" err="1">
                <a:latin typeface="Arial"/>
                <a:cs typeface="Arial"/>
              </a:rPr>
              <a:t>RapidBus</a:t>
            </a:r>
            <a:r>
              <a:rPr lang="en-US" sz="1800" b="1">
                <a:latin typeface="Arial"/>
                <a:cs typeface="Arial"/>
              </a:rPr>
              <a:t> Line (Phase 2)</a:t>
            </a:r>
          </a:p>
          <a:p>
            <a:pPr marL="711200" lvl="1" indent="-257175"/>
            <a:r>
              <a:rPr lang="en-US" sz="2000">
                <a:latin typeface="Arial"/>
                <a:cs typeface="Arial"/>
              </a:rPr>
              <a:t>Corridor Study </a:t>
            </a:r>
          </a:p>
          <a:p>
            <a:pPr marL="257175" indent="-257175"/>
            <a:r>
              <a:rPr lang="en-US" sz="1800" b="1">
                <a:latin typeface="Arial"/>
                <a:cs typeface="Arial"/>
              </a:rPr>
              <a:t>Peninsula </a:t>
            </a:r>
            <a:r>
              <a:rPr lang="en-US" sz="1800" b="1" err="1">
                <a:latin typeface="Arial"/>
                <a:cs typeface="Arial"/>
              </a:rPr>
              <a:t>RapidBus</a:t>
            </a:r>
            <a:r>
              <a:rPr lang="en-US" sz="1800" b="1">
                <a:latin typeface="Arial"/>
                <a:cs typeface="Arial"/>
              </a:rPr>
              <a:t> Line (Phase 2)</a:t>
            </a:r>
          </a:p>
          <a:p>
            <a:pPr marL="711200" lvl="1" indent="-257175"/>
            <a:r>
              <a:rPr lang="en-US" sz="2000" err="1">
                <a:latin typeface="Arial"/>
                <a:cs typeface="Arial"/>
              </a:rPr>
              <a:t>RapidBus</a:t>
            </a:r>
            <a:r>
              <a:rPr lang="en-US" sz="2000">
                <a:latin typeface="Arial"/>
                <a:cs typeface="Arial"/>
              </a:rPr>
              <a:t> stations</a:t>
            </a:r>
          </a:p>
          <a:p>
            <a:pPr marL="711200" lvl="1" indent="-257175"/>
            <a:r>
              <a:rPr lang="en-US" sz="2000">
                <a:latin typeface="Arial"/>
                <a:cs typeface="Arial"/>
              </a:rPr>
              <a:t>Transit hub study (Sidney)</a:t>
            </a:r>
          </a:p>
          <a:p>
            <a:pPr marL="0" indent="0">
              <a:buNone/>
            </a:pPr>
            <a:endParaRPr lang="en-US" sz="2000" dirty="0">
              <a:latin typeface="Arial"/>
              <a:cs typeface="Arial"/>
            </a:endParaRPr>
          </a:p>
        </p:txBody>
      </p:sp>
      <p:sp>
        <p:nvSpPr>
          <p:cNvPr id="4" name="Slide Number Placeholder 3"/>
          <p:cNvSpPr>
            <a:spLocks noGrp="1"/>
          </p:cNvSpPr>
          <p:nvPr>
            <p:ph type="sldNum" sz="quarter" idx="12"/>
          </p:nvPr>
        </p:nvSpPr>
        <p:spPr/>
        <p:txBody>
          <a:bodyPr/>
          <a:lstStyle/>
          <a:p>
            <a:fld id="{1A306698-BBD3-4F4D-A1CA-5DF9FB374063}" type="slidenum">
              <a:rPr lang="en-US" smtClean="0"/>
              <a:pPr/>
              <a:t>12</a:t>
            </a:fld>
            <a:endParaRPr lang="en-US"/>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581" y="861713"/>
            <a:ext cx="3109811" cy="5061571"/>
          </a:xfrm>
          <a:prstGeom prst="rect">
            <a:avLst/>
          </a:prstGeom>
        </p:spPr>
      </p:pic>
    </p:spTree>
    <p:extLst>
      <p:ext uri="{BB962C8B-B14F-4D97-AF65-F5344CB8AC3E}">
        <p14:creationId xmlns:p14="http://schemas.microsoft.com/office/powerpoint/2010/main" val="160081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Transit Planning Overview</a:t>
            </a:r>
          </a:p>
        </p:txBody>
      </p:sp>
      <p:sp>
        <p:nvSpPr>
          <p:cNvPr id="4" name="Slide Number Placeholder 3"/>
          <p:cNvSpPr>
            <a:spLocks noGrp="1"/>
          </p:cNvSpPr>
          <p:nvPr>
            <p:ph type="sldNum" sz="quarter" idx="12"/>
          </p:nvPr>
        </p:nvSpPr>
        <p:spPr/>
        <p:txBody>
          <a:bodyPr/>
          <a:lstStyle/>
          <a:p>
            <a:fld id="{1A306698-BBD3-4F4D-A1CA-5DF9FB374063}" type="slidenum">
              <a:rPr lang="en-US" smtClean="0"/>
              <a:pPr/>
              <a:t>13</a:t>
            </a:fld>
            <a:endParaRPr lang="en-US"/>
          </a:p>
        </p:txBody>
      </p:sp>
      <p:pic>
        <p:nvPicPr>
          <p:cNvPr id="7" name="Content Placeholder 6" descr="Graphical user interface, diagram&#10;&#10;Description automatically generated">
            <a:extLst>
              <a:ext uri="{FF2B5EF4-FFF2-40B4-BE49-F238E27FC236}">
                <a16:creationId xmlns:a16="http://schemas.microsoft.com/office/drawing/2014/main" id="{A6C47D8C-DB8E-765F-C2CE-B5B90B72D873}"/>
              </a:ext>
            </a:extLst>
          </p:cNvPr>
          <p:cNvPicPr>
            <a:picLocks noGrp="1" noChangeAspect="1"/>
          </p:cNvPicPr>
          <p:nvPr>
            <p:ph idx="1"/>
          </p:nvPr>
        </p:nvPicPr>
        <p:blipFill>
          <a:blip r:embed="rId2"/>
          <a:stretch>
            <a:fillRect/>
          </a:stretch>
        </p:blipFill>
        <p:spPr>
          <a:xfrm>
            <a:off x="1185895" y="1108911"/>
            <a:ext cx="6992787" cy="4844715"/>
          </a:xfrm>
        </p:spPr>
      </p:pic>
    </p:spTree>
    <p:extLst>
      <p:ext uri="{BB962C8B-B14F-4D97-AF65-F5344CB8AC3E}">
        <p14:creationId xmlns:p14="http://schemas.microsoft.com/office/powerpoint/2010/main" val="2606272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Local Area Transit Plans</a:t>
            </a:r>
          </a:p>
        </p:txBody>
      </p:sp>
      <p:sp>
        <p:nvSpPr>
          <p:cNvPr id="4" name="Slide Number Placeholder 3"/>
          <p:cNvSpPr>
            <a:spLocks noGrp="1"/>
          </p:cNvSpPr>
          <p:nvPr>
            <p:ph type="sldNum" sz="quarter" idx="12"/>
          </p:nvPr>
        </p:nvSpPr>
        <p:spPr/>
        <p:txBody>
          <a:bodyPr/>
          <a:lstStyle/>
          <a:p>
            <a:fld id="{1A306698-BBD3-4F4D-A1CA-5DF9FB374063}" type="slidenum">
              <a:rPr lang="en-US" smtClean="0"/>
              <a:pPr/>
              <a:t>14</a:t>
            </a:fld>
            <a:endParaRPr lang="en-US"/>
          </a:p>
        </p:txBody>
      </p:sp>
      <p:sp>
        <p:nvSpPr>
          <p:cNvPr id="8" name="Content Placeholder 2">
            <a:extLst>
              <a:ext uri="{FF2B5EF4-FFF2-40B4-BE49-F238E27FC236}">
                <a16:creationId xmlns:a16="http://schemas.microsoft.com/office/drawing/2014/main" id="{8B00ABB1-47DF-7758-CC90-8BBC8B8B4D18}"/>
              </a:ext>
            </a:extLst>
          </p:cNvPr>
          <p:cNvSpPr txBox="1">
            <a:spLocks/>
          </p:cNvSpPr>
          <p:nvPr/>
        </p:nvSpPr>
        <p:spPr bwMode="auto">
          <a:xfrm>
            <a:off x="457200" y="1236859"/>
            <a:ext cx="4379001" cy="452145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rgbClr val="31AA29"/>
              </a:buClr>
              <a:buFont typeface="Arial" charset="0"/>
              <a:buChar char="•"/>
              <a:defRPr sz="2400" kern="1200">
                <a:solidFill>
                  <a:schemeClr val="tx1">
                    <a:lumMod val="75000"/>
                    <a:lumOff val="25000"/>
                  </a:schemeClr>
                </a:solidFill>
                <a:latin typeface="Arial" charset="0"/>
                <a:ea typeface="Arial" charset="0"/>
                <a:cs typeface="Arial" charset="0"/>
              </a:defRPr>
            </a:lvl1pPr>
            <a:lvl2pPr marL="684213" indent="-227013" algn="l" defTabSz="457200" rtl="0" eaLnBrk="1" fontAlgn="base" hangingPunct="1">
              <a:spcBef>
                <a:spcPct val="20000"/>
              </a:spcBef>
              <a:spcAft>
                <a:spcPct val="0"/>
              </a:spcAft>
              <a:buClr>
                <a:srgbClr val="A6A6A6"/>
              </a:buClr>
              <a:buFont typeface="LucidaGrande"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lumMod val="75000"/>
                    <a:lumOff val="25000"/>
                  </a:schemeClr>
                </a:solidFill>
                <a:latin typeface="Arial" charset="0"/>
                <a:ea typeface="Arial" charset="0"/>
                <a:cs typeface="Arial" charset="0"/>
              </a:defRPr>
            </a:lvl3pPr>
            <a:lvl4pPr marL="1600200" indent="-228600" algn="l" defTabSz="457200" rtl="0" eaLnBrk="1" fontAlgn="base" hangingPunct="1">
              <a:spcBef>
                <a:spcPct val="20000"/>
              </a:spcBef>
              <a:spcAft>
                <a:spcPct val="0"/>
              </a:spcAft>
              <a:buClr>
                <a:srgbClr val="009FC2"/>
              </a:buClr>
              <a:buFont typeface="LucidaGrande" charset="0"/>
              <a:buChar char="-"/>
              <a:defRPr sz="2400" kern="1200">
                <a:solidFill>
                  <a:schemeClr val="tx1">
                    <a:lumMod val="75000"/>
                    <a:lumOff val="25000"/>
                  </a:schemeClr>
                </a:solidFill>
                <a:latin typeface="Arial" charset="0"/>
                <a:ea typeface="Arial" charset="0"/>
                <a:cs typeface="Arial" charset="0"/>
              </a:defRPr>
            </a:lvl4pPr>
            <a:lvl5pPr marL="2057400" indent="-228600" algn="l" defTabSz="457200" rtl="0" eaLnBrk="1" fontAlgn="base" hangingPunct="1">
              <a:spcBef>
                <a:spcPct val="20000"/>
              </a:spcBef>
              <a:spcAft>
                <a:spcPct val="0"/>
              </a:spcAft>
              <a:buClr>
                <a:schemeClr val="tx1">
                  <a:lumMod val="50000"/>
                  <a:lumOff val="50000"/>
                </a:schemeClr>
              </a:buClr>
              <a:buFont typeface="Wingdings" charset="0"/>
              <a:buChar char="§"/>
              <a:defRPr sz="24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a:cs typeface="Arial"/>
            </a:endParaRPr>
          </a:p>
          <a:p>
            <a:pPr marL="229870" indent="-229870"/>
            <a:r>
              <a:rPr lang="en-US" sz="1800" dirty="0">
                <a:solidFill>
                  <a:srgbClr val="485056"/>
                </a:solidFill>
                <a:latin typeface="Arial"/>
                <a:cs typeface="Arial"/>
              </a:rPr>
              <a:t>Local Area Transit Plans build upon the vision developed in the Victoria Region Transit Future Plan and the Victoria Regional Transit System 2013/14 Service Review. </a:t>
            </a:r>
            <a:endParaRPr lang="en-US" sz="1800">
              <a:solidFill>
                <a:srgbClr val="555555"/>
              </a:solidFill>
              <a:cs typeface="Arial"/>
            </a:endParaRPr>
          </a:p>
          <a:p>
            <a:pPr marL="683895" lvl="1" indent="-226695"/>
            <a:r>
              <a:rPr lang="en-US" sz="1800" dirty="0">
                <a:solidFill>
                  <a:srgbClr val="485056"/>
                </a:solidFill>
                <a:latin typeface="Arial"/>
                <a:cs typeface="Arial"/>
              </a:rPr>
              <a:t>10 LATPs completed</a:t>
            </a:r>
            <a:endParaRPr lang="en-US" sz="1800" dirty="0">
              <a:solidFill>
                <a:srgbClr val="485056"/>
              </a:solidFill>
              <a:cs typeface="Arial"/>
            </a:endParaRPr>
          </a:p>
          <a:p>
            <a:pPr marL="229870" indent="-229870"/>
            <a:endParaRPr lang="en-US" sz="1800">
              <a:solidFill>
                <a:srgbClr val="485056"/>
              </a:solidFill>
              <a:cs typeface="Arial"/>
            </a:endParaRPr>
          </a:p>
          <a:p>
            <a:pPr marL="229870" indent="-229870"/>
            <a:r>
              <a:rPr lang="en-US" sz="1800" dirty="0">
                <a:solidFill>
                  <a:srgbClr val="485056"/>
                </a:solidFill>
                <a:latin typeface="Arial"/>
                <a:cs typeface="Arial"/>
              </a:rPr>
              <a:t>Support community development by building upon the direction established within a community’s Official Community Plan and relevant municipal transportation &amp; land use plans</a:t>
            </a:r>
            <a:endParaRPr lang="en-US" sz="1600" dirty="0"/>
          </a:p>
          <a:p>
            <a:pPr marL="229870" indent="-229870"/>
            <a:endParaRPr lang="en-US" sz="1800">
              <a:latin typeface="Arial"/>
              <a:cs typeface="Arial"/>
            </a:endParaRPr>
          </a:p>
        </p:txBody>
      </p:sp>
      <p:pic>
        <p:nvPicPr>
          <p:cNvPr id="12" name="Picture 6" descr="Map&#10;&#10;Description automatically generated">
            <a:extLst>
              <a:ext uri="{FF2B5EF4-FFF2-40B4-BE49-F238E27FC236}">
                <a16:creationId xmlns:a16="http://schemas.microsoft.com/office/drawing/2014/main" id="{EB066631-CBA0-3080-3F25-B95763790FD1}"/>
              </a:ext>
            </a:extLst>
          </p:cNvPr>
          <p:cNvPicPr>
            <a:picLocks noChangeAspect="1"/>
          </p:cNvPicPr>
          <p:nvPr/>
        </p:nvPicPr>
        <p:blipFill rotWithShape="1">
          <a:blip r:embed="rId2"/>
          <a:srcRect b="1066"/>
          <a:stretch/>
        </p:blipFill>
        <p:spPr bwMode="auto">
          <a:xfrm>
            <a:off x="5186414" y="1169356"/>
            <a:ext cx="3316379" cy="464911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153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Regional Corridor Strategy</a:t>
            </a:r>
            <a:endParaRPr lang="en-US" dirty="0"/>
          </a:p>
        </p:txBody>
      </p:sp>
      <p:sp>
        <p:nvSpPr>
          <p:cNvPr id="3" name="Content Placeholder 2"/>
          <p:cNvSpPr>
            <a:spLocks noGrp="1"/>
          </p:cNvSpPr>
          <p:nvPr>
            <p:ph idx="1"/>
          </p:nvPr>
        </p:nvSpPr>
        <p:spPr>
          <a:xfrm>
            <a:off x="272143" y="1275454"/>
            <a:ext cx="5649686" cy="4561114"/>
          </a:xfrm>
        </p:spPr>
        <p:txBody>
          <a:bodyPr/>
          <a:lstStyle/>
          <a:p>
            <a:pPr marL="229870" indent="-229870"/>
            <a:r>
              <a:rPr lang="en-US" sz="2000" dirty="0">
                <a:latin typeface="Arial"/>
                <a:cs typeface="Arial"/>
              </a:rPr>
              <a:t>Replace the 2011 Transit Future Plan and update the Transit Future Network, with an intention to update the document biennially.</a:t>
            </a:r>
            <a:endParaRPr lang="en-US" sz="2000" dirty="0"/>
          </a:p>
          <a:p>
            <a:pPr marL="229870" indent="-229870"/>
            <a:r>
              <a:rPr lang="en-US" sz="2000" dirty="0">
                <a:latin typeface="Arial"/>
                <a:cs typeface="Arial"/>
              </a:rPr>
              <a:t>Develop a regional corridor strategy and supporting work plan to prioritize and:</a:t>
            </a:r>
            <a:endParaRPr lang="en-US" sz="2000" dirty="0"/>
          </a:p>
          <a:p>
            <a:pPr marL="683895" lvl="1" indent="-226695"/>
            <a:r>
              <a:rPr lang="en-US" sz="1800" dirty="0">
                <a:latin typeface="Arial"/>
                <a:cs typeface="Arial"/>
              </a:rPr>
              <a:t>Update the regional and local transit networks to align with the future Uptown Mobility Hub development,</a:t>
            </a:r>
            <a:endParaRPr lang="en-US" sz="1800" dirty="0"/>
          </a:p>
          <a:p>
            <a:pPr marL="683895" lvl="1" indent="-226695"/>
            <a:r>
              <a:rPr lang="en-US" sz="1800" dirty="0">
                <a:latin typeface="Arial"/>
                <a:cs typeface="Arial"/>
              </a:rPr>
              <a:t>Update the network to support cross-town network development,</a:t>
            </a:r>
            <a:endParaRPr lang="en-US" sz="1800" dirty="0"/>
          </a:p>
          <a:p>
            <a:pPr marL="683895" lvl="1" indent="-226695"/>
            <a:r>
              <a:rPr lang="en-US" sz="1800" dirty="0">
                <a:latin typeface="Arial"/>
                <a:cs typeface="Arial"/>
              </a:rPr>
              <a:t>Support service and infrastructure planning for future </a:t>
            </a:r>
            <a:r>
              <a:rPr lang="en-US" sz="1800" dirty="0" err="1">
                <a:latin typeface="Arial"/>
                <a:cs typeface="Arial"/>
              </a:rPr>
              <a:t>RapidBus</a:t>
            </a:r>
            <a:r>
              <a:rPr lang="en-US" sz="1800" dirty="0">
                <a:latin typeface="Arial"/>
                <a:cs typeface="Arial"/>
              </a:rPr>
              <a:t> corridors, and</a:t>
            </a:r>
            <a:endParaRPr lang="en-US" sz="1800" dirty="0"/>
          </a:p>
          <a:p>
            <a:pPr marL="683895" lvl="1" indent="-226695"/>
            <a:r>
              <a:rPr lang="en-US" sz="1800" dirty="0">
                <a:latin typeface="Arial"/>
                <a:cs typeface="Arial"/>
              </a:rPr>
              <a:t>Support land use and transit integration by aligning with upcoming Local Government Partner corridor planning processes.</a:t>
            </a:r>
            <a:endParaRPr lang="en-US" sz="1600" dirty="0"/>
          </a:p>
          <a:p>
            <a:pPr marL="683895" lvl="1" indent="-226695"/>
            <a:endParaRPr lang="en-US" sz="1800"/>
          </a:p>
        </p:txBody>
      </p:sp>
      <p:sp>
        <p:nvSpPr>
          <p:cNvPr id="4" name="Slide Number Placeholder 3"/>
          <p:cNvSpPr>
            <a:spLocks noGrp="1"/>
          </p:cNvSpPr>
          <p:nvPr>
            <p:ph type="sldNum" sz="quarter" idx="12"/>
          </p:nvPr>
        </p:nvSpPr>
        <p:spPr/>
        <p:txBody>
          <a:bodyPr/>
          <a:lstStyle/>
          <a:p>
            <a:fld id="{1A306698-BBD3-4F4D-A1CA-5DF9FB374063}" type="slidenum">
              <a:rPr lang="en-US" smtClean="0"/>
              <a:pPr/>
              <a:t>15</a:t>
            </a:fld>
            <a:endParaRPr lang="en-US"/>
          </a:p>
        </p:txBody>
      </p:sp>
      <p:pic>
        <p:nvPicPr>
          <p:cNvPr id="6" name="Picture 5" descr="A map of a city&#10;&#10;Description automatically generated">
            <a:extLst>
              <a:ext uri="{FF2B5EF4-FFF2-40B4-BE49-F238E27FC236}">
                <a16:creationId xmlns:a16="http://schemas.microsoft.com/office/drawing/2014/main" id="{917D91D4-5E24-C18D-7110-C689E3DD55A1}"/>
              </a:ext>
            </a:extLst>
          </p:cNvPr>
          <p:cNvPicPr>
            <a:picLocks noChangeAspect="1"/>
          </p:cNvPicPr>
          <p:nvPr/>
        </p:nvPicPr>
        <p:blipFill>
          <a:blip r:embed="rId2"/>
          <a:stretch>
            <a:fillRect/>
          </a:stretch>
        </p:blipFill>
        <p:spPr>
          <a:xfrm rot="16200000">
            <a:off x="5381023" y="1953460"/>
            <a:ext cx="4186414" cy="3195242"/>
          </a:xfrm>
          <a:prstGeom prst="rect">
            <a:avLst/>
          </a:prstGeom>
        </p:spPr>
      </p:pic>
    </p:spTree>
    <p:extLst>
      <p:ext uri="{BB962C8B-B14F-4D97-AF65-F5344CB8AC3E}">
        <p14:creationId xmlns:p14="http://schemas.microsoft.com/office/powerpoint/2010/main" val="24923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ヒラギノ角ゴ Pro W3"/>
              </a:rPr>
              <a:t>Regional </a:t>
            </a:r>
            <a:r>
              <a:rPr lang="en-US" dirty="0">
                <a:ea typeface="ヒラギノ角ゴ Pro W3"/>
              </a:rPr>
              <a:t>Corridor </a:t>
            </a:r>
            <a:r>
              <a:rPr lang="en-US">
                <a:ea typeface="ヒラギノ角ゴ Pro W3"/>
              </a:rPr>
              <a:t>Strategy</a:t>
            </a:r>
            <a:endParaRPr lang="en-US" dirty="0"/>
          </a:p>
        </p:txBody>
      </p:sp>
      <p:sp>
        <p:nvSpPr>
          <p:cNvPr id="3" name="Content Placeholder 2"/>
          <p:cNvSpPr>
            <a:spLocks noGrp="1"/>
          </p:cNvSpPr>
          <p:nvPr>
            <p:ph idx="1"/>
          </p:nvPr>
        </p:nvSpPr>
        <p:spPr>
          <a:xfrm>
            <a:off x="457200" y="1340768"/>
            <a:ext cx="8229600" cy="4343400"/>
          </a:xfrm>
        </p:spPr>
        <p:txBody>
          <a:bodyPr/>
          <a:lstStyle/>
          <a:p>
            <a:pPr marL="229870" indent="-229870"/>
            <a:r>
              <a:rPr lang="en-US" sz="2000">
                <a:latin typeface="Arial"/>
                <a:cs typeface="Arial"/>
              </a:rPr>
              <a:t>The resulting prioritized work plan will include a phased list of Corridor Plans and Local Area Transit Plans needed to support the goals of the Regional Corridor Strategy</a:t>
            </a:r>
            <a:endParaRPr lang="en-US" sz="2000">
              <a:cs typeface="Arial"/>
            </a:endParaRPr>
          </a:p>
          <a:p>
            <a:pPr marL="229870" indent="-229870"/>
            <a:endParaRPr lang="en-US" sz="2000">
              <a:latin typeface="Arial"/>
              <a:cs typeface="Arial"/>
            </a:endParaRPr>
          </a:p>
          <a:p>
            <a:pPr marL="229870" indent="-229870"/>
            <a:r>
              <a:rPr lang="en-US" sz="2000">
                <a:latin typeface="Arial"/>
                <a:cs typeface="Arial"/>
              </a:rPr>
              <a:t>The top 3 priority corridor transit plans emerging from the Regional Corridor Strategy all have implications for future transit in Saanich:</a:t>
            </a:r>
            <a:endParaRPr lang="en-US"/>
          </a:p>
          <a:p>
            <a:pPr marL="683895" lvl="1" indent="-226695"/>
            <a:r>
              <a:rPr lang="en-US" sz="2000" dirty="0">
                <a:latin typeface="Arial"/>
                <a:cs typeface="Arial"/>
              </a:rPr>
              <a:t>Quadra</a:t>
            </a:r>
            <a:r>
              <a:rPr lang="en-US" sz="2000">
                <a:latin typeface="Arial"/>
                <a:cs typeface="Arial"/>
              </a:rPr>
              <a:t> Street</a:t>
            </a:r>
            <a:endParaRPr lang="en-US" sz="2000"/>
          </a:p>
          <a:p>
            <a:pPr marL="683895" lvl="1" indent="-226695"/>
            <a:r>
              <a:rPr lang="en-US" sz="2000" dirty="0">
                <a:latin typeface="Arial"/>
                <a:cs typeface="Arial"/>
              </a:rPr>
              <a:t>Tillicum</a:t>
            </a:r>
            <a:r>
              <a:rPr lang="en-US" sz="2000">
                <a:latin typeface="Arial"/>
                <a:cs typeface="Arial"/>
              </a:rPr>
              <a:t> Road</a:t>
            </a:r>
            <a:r>
              <a:rPr lang="en-US" sz="2000" dirty="0">
                <a:latin typeface="Arial"/>
                <a:cs typeface="Arial"/>
              </a:rPr>
              <a:t>/McKenzie</a:t>
            </a:r>
            <a:r>
              <a:rPr lang="en-US" sz="2000">
                <a:latin typeface="Arial"/>
                <a:cs typeface="Arial"/>
              </a:rPr>
              <a:t> Avenue </a:t>
            </a:r>
            <a:endParaRPr lang="en-US" sz="2000"/>
          </a:p>
          <a:p>
            <a:pPr marL="683895" lvl="1" indent="-226695"/>
            <a:r>
              <a:rPr lang="en-US" sz="2000" dirty="0">
                <a:latin typeface="Arial"/>
                <a:cs typeface="Arial"/>
              </a:rPr>
              <a:t>Hillside </a:t>
            </a:r>
            <a:r>
              <a:rPr lang="en-US" sz="2000">
                <a:latin typeface="Arial"/>
                <a:cs typeface="Arial"/>
              </a:rPr>
              <a:t>Avenue</a:t>
            </a:r>
            <a:endParaRPr lang="en-US" sz="2000"/>
          </a:p>
          <a:p>
            <a:pPr marL="683895" lvl="1" indent="-226695"/>
            <a:endParaRPr lang="en-US" sz="2000" dirty="0"/>
          </a:p>
        </p:txBody>
      </p:sp>
      <p:sp>
        <p:nvSpPr>
          <p:cNvPr id="4" name="Slide Number Placeholder 3"/>
          <p:cNvSpPr>
            <a:spLocks noGrp="1"/>
          </p:cNvSpPr>
          <p:nvPr>
            <p:ph type="sldNum" sz="quarter" idx="12"/>
          </p:nvPr>
        </p:nvSpPr>
        <p:spPr/>
        <p:txBody>
          <a:bodyPr/>
          <a:lstStyle/>
          <a:p>
            <a:fld id="{1A306698-BBD3-4F4D-A1CA-5DF9FB374063}" type="slidenum">
              <a:rPr lang="en-US" smtClean="0"/>
              <a:pPr/>
              <a:t>16</a:t>
            </a:fld>
            <a:endParaRPr lang="en-US"/>
          </a:p>
        </p:txBody>
      </p:sp>
    </p:spTree>
    <p:extLst>
      <p:ext uri="{BB962C8B-B14F-4D97-AF65-F5344CB8AC3E}">
        <p14:creationId xmlns:p14="http://schemas.microsoft.com/office/powerpoint/2010/main" val="3599150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ヒラギノ角ゴ Pro W3"/>
              </a:rPr>
              <a:t>Future Service Expansion</a:t>
            </a:r>
            <a:endParaRPr lang="en-US"/>
          </a:p>
        </p:txBody>
      </p:sp>
      <p:sp>
        <p:nvSpPr>
          <p:cNvPr id="4" name="Slide Number Placeholder 3"/>
          <p:cNvSpPr>
            <a:spLocks noGrp="1"/>
          </p:cNvSpPr>
          <p:nvPr>
            <p:ph type="sldNum" sz="quarter" idx="12"/>
          </p:nvPr>
        </p:nvSpPr>
        <p:spPr/>
        <p:txBody>
          <a:bodyPr/>
          <a:lstStyle/>
          <a:p>
            <a:fld id="{1A306698-BBD3-4F4D-A1CA-5DF9FB374063}" type="slidenum">
              <a:rPr lang="en-US" smtClean="0"/>
              <a:pPr/>
              <a:t>17</a:t>
            </a:fld>
            <a:endParaRPr lang="en-US"/>
          </a:p>
        </p:txBody>
      </p:sp>
      <p:sp>
        <p:nvSpPr>
          <p:cNvPr id="10" name="Content Placeholder 2">
            <a:extLst>
              <a:ext uri="{FF2B5EF4-FFF2-40B4-BE49-F238E27FC236}">
                <a16:creationId xmlns:a16="http://schemas.microsoft.com/office/drawing/2014/main" id="{683369EC-95B9-2264-C5BD-301779B24DD3}"/>
              </a:ext>
            </a:extLst>
          </p:cNvPr>
          <p:cNvSpPr txBox="1">
            <a:spLocks/>
          </p:cNvSpPr>
          <p:nvPr/>
        </p:nvSpPr>
        <p:spPr bwMode="auto">
          <a:xfrm>
            <a:off x="457200" y="1340768"/>
            <a:ext cx="8229600" cy="227857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rgbClr val="31AA29"/>
              </a:buClr>
              <a:buFont typeface="Arial" charset="0"/>
              <a:buChar char="•"/>
              <a:defRPr sz="2400" kern="1200">
                <a:solidFill>
                  <a:schemeClr val="tx1">
                    <a:lumMod val="75000"/>
                    <a:lumOff val="25000"/>
                  </a:schemeClr>
                </a:solidFill>
                <a:latin typeface="Arial" charset="0"/>
                <a:ea typeface="Arial" charset="0"/>
                <a:cs typeface="Arial" charset="0"/>
              </a:defRPr>
            </a:lvl1pPr>
            <a:lvl2pPr marL="684213" indent="-227013" algn="l" defTabSz="457200" rtl="0" eaLnBrk="1" fontAlgn="base" hangingPunct="1">
              <a:spcBef>
                <a:spcPct val="20000"/>
              </a:spcBef>
              <a:spcAft>
                <a:spcPct val="0"/>
              </a:spcAft>
              <a:buClr>
                <a:srgbClr val="A6A6A6"/>
              </a:buClr>
              <a:buFont typeface="LucidaGrande"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lumMod val="75000"/>
                    <a:lumOff val="25000"/>
                  </a:schemeClr>
                </a:solidFill>
                <a:latin typeface="Arial" charset="0"/>
                <a:ea typeface="Arial" charset="0"/>
                <a:cs typeface="Arial" charset="0"/>
              </a:defRPr>
            </a:lvl3pPr>
            <a:lvl4pPr marL="1600200" indent="-228600" algn="l" defTabSz="457200" rtl="0" eaLnBrk="1" fontAlgn="base" hangingPunct="1">
              <a:spcBef>
                <a:spcPct val="20000"/>
              </a:spcBef>
              <a:spcAft>
                <a:spcPct val="0"/>
              </a:spcAft>
              <a:buClr>
                <a:srgbClr val="009FC2"/>
              </a:buClr>
              <a:buFont typeface="LucidaGrande" charset="0"/>
              <a:buChar char="-"/>
              <a:defRPr sz="2400" kern="1200">
                <a:solidFill>
                  <a:schemeClr val="tx1">
                    <a:lumMod val="75000"/>
                    <a:lumOff val="25000"/>
                  </a:schemeClr>
                </a:solidFill>
                <a:latin typeface="Arial" charset="0"/>
                <a:ea typeface="Arial" charset="0"/>
                <a:cs typeface="Arial" charset="0"/>
              </a:defRPr>
            </a:lvl4pPr>
            <a:lvl5pPr marL="2057400" indent="-228600" algn="l" defTabSz="457200" rtl="0" eaLnBrk="1" fontAlgn="base" hangingPunct="1">
              <a:spcBef>
                <a:spcPct val="20000"/>
              </a:spcBef>
              <a:spcAft>
                <a:spcPct val="0"/>
              </a:spcAft>
              <a:buClr>
                <a:schemeClr val="tx1">
                  <a:lumMod val="50000"/>
                  <a:lumOff val="50000"/>
                </a:schemeClr>
              </a:buClr>
              <a:buFont typeface="Wingdings" charset="0"/>
              <a:buChar char="§"/>
              <a:defRPr sz="24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Arial"/>
                <a:cs typeface="Arial"/>
              </a:rPr>
              <a:t>Approved by the VRTC in 2023/24:</a:t>
            </a:r>
            <a:endParaRPr lang="en-US" sz="2000" b="1" dirty="0">
              <a:cs typeface="Arial"/>
            </a:endParaRPr>
          </a:p>
          <a:p>
            <a:pPr marL="229870" indent="-229870"/>
            <a:r>
              <a:rPr lang="en-US" sz="2000" dirty="0">
                <a:latin typeface="Arial"/>
                <a:cs typeface="Arial"/>
              </a:rPr>
              <a:t>2024/25: 20,000 hours, 8 buses</a:t>
            </a:r>
            <a:endParaRPr lang="en-US" sz="2000" dirty="0"/>
          </a:p>
          <a:p>
            <a:pPr marL="229870" indent="-229870"/>
            <a:r>
              <a:rPr lang="en-US" sz="2000" dirty="0">
                <a:latin typeface="Arial"/>
                <a:cs typeface="Arial"/>
              </a:rPr>
              <a:t>2025/26: 30,000 hours, 12 buses</a:t>
            </a:r>
          </a:p>
          <a:p>
            <a:pPr marL="229870" indent="-229870"/>
            <a:r>
              <a:rPr lang="en-US" sz="2000" dirty="0">
                <a:latin typeface="Arial"/>
                <a:cs typeface="Arial"/>
              </a:rPr>
              <a:t>2026/27</a:t>
            </a:r>
            <a:r>
              <a:rPr lang="en-US" sz="2000" b="1" dirty="0">
                <a:latin typeface="Arial"/>
                <a:cs typeface="Arial"/>
              </a:rPr>
              <a:t>:</a:t>
            </a:r>
            <a:r>
              <a:rPr lang="en-US" sz="2000" dirty="0">
                <a:latin typeface="Arial"/>
                <a:cs typeface="Arial"/>
              </a:rPr>
              <a:t> 40,000 hours, 16 buses</a:t>
            </a:r>
            <a:endParaRPr lang="en-US" sz="2000" dirty="0"/>
          </a:p>
          <a:p>
            <a:pPr marL="683895" lvl="1" indent="-226695"/>
            <a:r>
              <a:rPr lang="en-US" sz="1800" dirty="0">
                <a:latin typeface="Arial"/>
                <a:cs typeface="Arial"/>
              </a:rPr>
              <a:t>Subject to Provincial funding (confirmed annually on Budget Day)</a:t>
            </a:r>
            <a:endParaRPr lang="en-US" sz="1800" dirty="0"/>
          </a:p>
          <a:p>
            <a:pPr marL="683895" lvl="1" indent="-226695"/>
            <a:endParaRPr lang="en-US" sz="2000"/>
          </a:p>
        </p:txBody>
      </p:sp>
      <p:sp>
        <p:nvSpPr>
          <p:cNvPr id="3" name="TextBox 2">
            <a:extLst>
              <a:ext uri="{FF2B5EF4-FFF2-40B4-BE49-F238E27FC236}">
                <a16:creationId xmlns:a16="http://schemas.microsoft.com/office/drawing/2014/main" id="{5E3EF5BD-79F6-1F67-22FD-079A6D70DBB9}"/>
              </a:ext>
            </a:extLst>
          </p:cNvPr>
          <p:cNvSpPr txBox="1"/>
          <p:nvPr/>
        </p:nvSpPr>
        <p:spPr>
          <a:xfrm>
            <a:off x="503958" y="3301710"/>
            <a:ext cx="8273761" cy="27022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buClr>
                <a:srgbClr val="31AA29"/>
              </a:buClr>
            </a:pPr>
            <a:r>
              <a:rPr lang="en-US" sz="2000" dirty="0">
                <a:solidFill>
                  <a:schemeClr val="tx1">
                    <a:lumMod val="75000"/>
                    <a:lumOff val="25000"/>
                  </a:schemeClr>
                </a:solidFill>
                <a:latin typeface="Arial"/>
                <a:ea typeface="ヒラギノ角ゴ Pro W3"/>
                <a:cs typeface="Arial"/>
              </a:rPr>
              <a:t>Key strategic service investments priorities:</a:t>
            </a:r>
            <a:endParaRPr lang="en-US" sz="2000" dirty="0">
              <a:solidFill>
                <a:schemeClr val="tx1">
                  <a:lumMod val="75000"/>
                  <a:lumOff val="25000"/>
                </a:schemeClr>
              </a:solidFill>
              <a:latin typeface="Arial"/>
              <a:cs typeface="Arial"/>
            </a:endParaRPr>
          </a:p>
          <a:p>
            <a:pPr marL="229870" indent="-229870">
              <a:spcBef>
                <a:spcPct val="20000"/>
              </a:spcBef>
              <a:buClr>
                <a:srgbClr val="31AA29"/>
              </a:buClr>
              <a:buFont typeface="Arial" charset="0"/>
              <a:buChar char="•"/>
            </a:pPr>
            <a:r>
              <a:rPr lang="en-US" sz="2000" err="1">
                <a:solidFill>
                  <a:schemeClr val="tx1">
                    <a:lumMod val="75000"/>
                    <a:lumOff val="25000"/>
                  </a:schemeClr>
                </a:solidFill>
                <a:latin typeface="Arial"/>
                <a:ea typeface="ヒラギノ角ゴ Pro W3"/>
                <a:cs typeface="Arial"/>
              </a:rPr>
              <a:t>RapidBus</a:t>
            </a:r>
            <a:r>
              <a:rPr lang="en-US" sz="2000" dirty="0">
                <a:solidFill>
                  <a:schemeClr val="tx1">
                    <a:lumMod val="75000"/>
                    <a:lumOff val="25000"/>
                  </a:schemeClr>
                </a:solidFill>
                <a:latin typeface="Arial"/>
                <a:ea typeface="ヒラギノ角ゴ Pro W3"/>
                <a:cs typeface="Arial"/>
              </a:rPr>
              <a:t> and Frequent Transit Network service improvements </a:t>
            </a:r>
          </a:p>
          <a:p>
            <a:pPr marL="229870" indent="-229870">
              <a:spcBef>
                <a:spcPct val="20000"/>
              </a:spcBef>
              <a:buClr>
                <a:srgbClr val="31AA29"/>
              </a:buClr>
              <a:buFont typeface="Arial" charset="0"/>
              <a:buChar char="•"/>
            </a:pPr>
            <a:r>
              <a:rPr lang="en-US" sz="2000" dirty="0">
                <a:solidFill>
                  <a:schemeClr val="tx1">
                    <a:lumMod val="75000"/>
                    <a:lumOff val="25000"/>
                  </a:schemeClr>
                </a:solidFill>
                <a:latin typeface="Arial"/>
                <a:cs typeface="Arial"/>
              </a:rPr>
              <a:t>Development of the crosstown network on the Hillside/Gorge and Admirals/McKenzie corridors </a:t>
            </a:r>
          </a:p>
          <a:p>
            <a:pPr marL="229870" indent="-229870">
              <a:spcBef>
                <a:spcPct val="20000"/>
              </a:spcBef>
              <a:buClr>
                <a:srgbClr val="31AA29"/>
              </a:buClr>
              <a:buFont typeface="Arial" charset="0"/>
              <a:buChar char="•"/>
            </a:pPr>
            <a:r>
              <a:rPr lang="en-US" sz="2000" dirty="0">
                <a:solidFill>
                  <a:schemeClr val="tx1">
                    <a:lumMod val="75000"/>
                    <a:lumOff val="25000"/>
                  </a:schemeClr>
                </a:solidFill>
                <a:latin typeface="Arial"/>
                <a:cs typeface="Arial"/>
              </a:rPr>
              <a:t>Simplifying and improving transit service on the Quadra corridor </a:t>
            </a:r>
          </a:p>
          <a:p>
            <a:pPr marL="229870" indent="-229870">
              <a:spcBef>
                <a:spcPct val="20000"/>
              </a:spcBef>
              <a:buClr>
                <a:srgbClr val="31AA29"/>
              </a:buClr>
              <a:buFont typeface="Arial" charset="0"/>
              <a:buChar char="•"/>
            </a:pPr>
            <a:r>
              <a:rPr lang="en-US" sz="2000" dirty="0">
                <a:solidFill>
                  <a:schemeClr val="tx1">
                    <a:lumMod val="75000"/>
                    <a:lumOff val="25000"/>
                  </a:schemeClr>
                </a:solidFill>
                <a:latin typeface="Arial"/>
                <a:cs typeface="Arial"/>
              </a:rPr>
              <a:t>Improvements to YYJ Airport and Peninsula service </a:t>
            </a:r>
          </a:p>
          <a:p>
            <a:pPr>
              <a:spcBef>
                <a:spcPct val="30000"/>
              </a:spcBef>
            </a:pPr>
            <a:endParaRPr lang="en-US" sz="1200" dirty="0">
              <a:solidFill>
                <a:srgbClr val="000000"/>
              </a:solidFill>
              <a:latin typeface="Calibri"/>
              <a:cs typeface="Calibri"/>
            </a:endParaRPr>
          </a:p>
          <a:p>
            <a:endParaRPr lang="en-US" dirty="0"/>
          </a:p>
        </p:txBody>
      </p:sp>
    </p:spTree>
    <p:extLst>
      <p:ext uri="{BB962C8B-B14F-4D97-AF65-F5344CB8AC3E}">
        <p14:creationId xmlns:p14="http://schemas.microsoft.com/office/powerpoint/2010/main" val="282994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BAC2-7CD8-DF91-1D5E-78045A01D845}"/>
              </a:ext>
            </a:extLst>
          </p:cNvPr>
          <p:cNvSpPr txBox="1">
            <a:spLocks noGrp="1"/>
          </p:cNvSpPr>
          <p:nvPr>
            <p:ph type="title"/>
          </p:nvPr>
        </p:nvSpPr>
        <p:spPr>
          <a:xfrm>
            <a:off x="457200" y="274640"/>
            <a:ext cx="8229600" cy="960440"/>
          </a:xfrm>
          <a:prstGeom prst="rect">
            <a:avLst/>
          </a:prstGeom>
          <a:noFill/>
          <a:ln>
            <a:noFill/>
          </a:ln>
        </p:spPr>
        <p:txBody>
          <a:bodyPr vert="horz" wrap="square" lIns="91440" tIns="45720" rIns="91440" bIns="45720" anchor="ctr" anchorCtr="0" compatLnSpc="1">
            <a:noAutofit/>
          </a:bodyPr>
          <a:lstStyle/>
          <a:p>
            <a:pPr lvl="0"/>
            <a:r>
              <a:rPr lang="en-US" sz="3000"/>
              <a:t>Electronic Fare Collection System (</a:t>
            </a:r>
            <a:r>
              <a:rPr lang="en-US" sz="3000" err="1"/>
              <a:t>Umo</a:t>
            </a:r>
            <a:r>
              <a:rPr lang="en-US" sz="3000"/>
              <a:t>)</a:t>
            </a:r>
          </a:p>
        </p:txBody>
      </p:sp>
      <p:sp>
        <p:nvSpPr>
          <p:cNvPr id="3" name="Content Placeholder 2">
            <a:extLst>
              <a:ext uri="{FF2B5EF4-FFF2-40B4-BE49-F238E27FC236}">
                <a16:creationId xmlns:a16="http://schemas.microsoft.com/office/drawing/2014/main" id="{62C5E475-D4D9-C138-6BC4-B4C42A499A34}"/>
              </a:ext>
            </a:extLst>
          </p:cNvPr>
          <p:cNvSpPr txBox="1">
            <a:spLocks noGrp="1"/>
          </p:cNvSpPr>
          <p:nvPr>
            <p:ph idx="1"/>
          </p:nvPr>
        </p:nvSpPr>
        <p:spPr>
          <a:xfrm>
            <a:off x="316089" y="1105581"/>
            <a:ext cx="8229600" cy="4530824"/>
          </a:xfrm>
          <a:prstGeom prst="rect">
            <a:avLst/>
          </a:prstGeom>
          <a:noFill/>
          <a:ln>
            <a:noFill/>
          </a:ln>
        </p:spPr>
        <p:txBody>
          <a:bodyPr vert="horz" wrap="square" lIns="91440" tIns="45720" rIns="91440" bIns="45720" anchor="t" anchorCtr="0" compatLnSpc="1">
            <a:noAutofit/>
          </a:bodyPr>
          <a:lstStyle/>
          <a:p>
            <a:pPr marL="285750" lvl="0" indent="-285750">
              <a:buFont typeface="Arial" pitchFamily="34"/>
            </a:pPr>
            <a:r>
              <a:rPr lang="en-US" sz="1800" dirty="0">
                <a:latin typeface="Arial"/>
                <a:cs typeface="Arial"/>
              </a:rPr>
              <a:t>BC Transit’s new fare collection technology</a:t>
            </a:r>
          </a:p>
          <a:p>
            <a:pPr marL="628650" lvl="2" indent="-285750">
              <a:buFont typeface="Calibri"/>
              <a:buChar char="-"/>
            </a:pPr>
            <a:r>
              <a:rPr lang="en-US" sz="1800" dirty="0">
                <a:latin typeface="Arial"/>
                <a:cs typeface="Arial"/>
              </a:rPr>
              <a:t>Replacing end-of-life and costly fare technology</a:t>
            </a:r>
          </a:p>
          <a:p>
            <a:pPr marL="628650" lvl="2" indent="-285750">
              <a:buFont typeface="Calibri"/>
              <a:buChar char="-"/>
            </a:pPr>
            <a:r>
              <a:rPr lang="en-US" sz="1800" dirty="0">
                <a:latin typeface="Arial"/>
                <a:cs typeface="Arial"/>
              </a:rPr>
              <a:t>Better meets the expectations of riders</a:t>
            </a:r>
          </a:p>
          <a:p>
            <a:pPr marL="285750" lvl="0" indent="-285750">
              <a:buFont typeface="Arial" pitchFamily="34"/>
            </a:pPr>
            <a:r>
              <a:rPr lang="en-US" sz="1800" dirty="0">
                <a:latin typeface="Arial"/>
                <a:cs typeface="Arial"/>
              </a:rPr>
              <a:t>Reduces barriers to fare payment and transit access</a:t>
            </a:r>
          </a:p>
          <a:p>
            <a:pPr marL="285750" lvl="0" indent="-285750">
              <a:buFont typeface="Arial" pitchFamily="34"/>
            </a:pPr>
            <a:r>
              <a:rPr lang="en-US" sz="1800" dirty="0">
                <a:latin typeface="Arial"/>
                <a:cs typeface="Arial"/>
              </a:rPr>
              <a:t>Primary customer-facing components:</a:t>
            </a:r>
          </a:p>
          <a:p>
            <a:pPr marL="628650" lvl="2" indent="-285750">
              <a:buFont typeface="Calibri"/>
              <a:buChar char="-"/>
            </a:pPr>
            <a:r>
              <a:rPr lang="en-US" sz="1800" dirty="0">
                <a:latin typeface="Arial"/>
                <a:cs typeface="Arial"/>
              </a:rPr>
              <a:t>Mobile app</a:t>
            </a:r>
          </a:p>
          <a:p>
            <a:pPr marL="628650" lvl="2" indent="-285750">
              <a:buFont typeface="Calibri"/>
              <a:buChar char="-"/>
            </a:pPr>
            <a:r>
              <a:rPr lang="en-US" sz="1800" dirty="0">
                <a:latin typeface="Arial"/>
                <a:cs typeface="Arial"/>
              </a:rPr>
              <a:t>Reloadable fare card</a:t>
            </a:r>
          </a:p>
          <a:p>
            <a:pPr marL="628650" lvl="2" indent="-285750">
              <a:buFont typeface="Calibri"/>
              <a:buChar char="-"/>
            </a:pPr>
            <a:r>
              <a:rPr lang="en-US" sz="1800" dirty="0">
                <a:latin typeface="Arial"/>
                <a:cs typeface="Arial"/>
              </a:rPr>
              <a:t>Onboard fare validator</a:t>
            </a:r>
          </a:p>
          <a:p>
            <a:pPr marL="628650" lvl="2" indent="-285750">
              <a:buFont typeface="Calibri"/>
              <a:buChar char="-"/>
            </a:pPr>
            <a:r>
              <a:rPr lang="en-US" sz="1800" dirty="0">
                <a:latin typeface="Arial"/>
                <a:cs typeface="Arial"/>
              </a:rPr>
              <a:t>Dedicated customer call </a:t>
            </a:r>
            <a:r>
              <a:rPr lang="en-US" sz="1800" err="1">
                <a:latin typeface="Arial"/>
                <a:cs typeface="Arial"/>
              </a:rPr>
              <a:t>centre</a:t>
            </a:r>
            <a:endParaRPr lang="en-US" sz="1800">
              <a:latin typeface="Arial"/>
              <a:cs typeface="Arial"/>
            </a:endParaRPr>
          </a:p>
          <a:p>
            <a:pPr marL="285750" lvl="0" indent="-285750">
              <a:buFont typeface="Arial" pitchFamily="34"/>
            </a:pPr>
            <a:r>
              <a:rPr lang="en-US" sz="1800" dirty="0">
                <a:latin typeface="Arial"/>
                <a:cs typeface="Arial"/>
              </a:rPr>
              <a:t>Future ability to enable onboard credit and debit </a:t>
            </a:r>
            <a:br>
              <a:rPr lang="en-US" sz="1800" dirty="0"/>
            </a:br>
            <a:r>
              <a:rPr lang="en-US" sz="1800" dirty="0">
                <a:latin typeface="Arial"/>
                <a:cs typeface="Arial"/>
              </a:rPr>
              <a:t>card tap payments</a:t>
            </a:r>
          </a:p>
          <a:p>
            <a:pPr marL="285750" lvl="0" indent="-285750">
              <a:buFont typeface="Arial" pitchFamily="34"/>
            </a:pPr>
            <a:r>
              <a:rPr lang="en-US" sz="1800" dirty="0">
                <a:latin typeface="Arial"/>
                <a:cs typeface="Arial"/>
              </a:rPr>
              <a:t>Increased and improved data to inform recommendations</a:t>
            </a:r>
          </a:p>
          <a:p>
            <a:pPr marL="285750" lvl="0" indent="-285750">
              <a:buFont typeface="Arial" pitchFamily="34"/>
            </a:pPr>
            <a:r>
              <a:rPr lang="en-US" sz="1800" b="1" dirty="0">
                <a:latin typeface="Arial"/>
                <a:cs typeface="Arial"/>
              </a:rPr>
              <a:t>Now launched in the Victoria Regional Transit System!</a:t>
            </a:r>
          </a:p>
          <a:p>
            <a:pPr marL="0" lvl="0" indent="0">
              <a:buNone/>
            </a:pPr>
            <a:endParaRPr lang="en-US" sz="1800" dirty="0">
              <a:cs typeface="Arial"/>
            </a:endParaRPr>
          </a:p>
          <a:p>
            <a:pPr marL="229870" lvl="0" indent="-229870"/>
            <a:endParaRPr lang="en-US"/>
          </a:p>
        </p:txBody>
      </p:sp>
      <p:sp>
        <p:nvSpPr>
          <p:cNvPr id="4" name="Slide Number Placeholder 3">
            <a:extLst>
              <a:ext uri="{FF2B5EF4-FFF2-40B4-BE49-F238E27FC236}">
                <a16:creationId xmlns:a16="http://schemas.microsoft.com/office/drawing/2014/main" id="{884EB70D-8BCF-6E4D-D9F4-1D667D4C58A8}"/>
              </a:ext>
            </a:extLst>
          </p:cNvPr>
          <p:cNvSpPr txBox="1"/>
          <p:nvPr/>
        </p:nvSpPr>
        <p:spPr>
          <a:xfrm>
            <a:off x="452490" y="6356351"/>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09371B-5049-4A75-ABBB-F193A2BABDA2}" type="slidenum">
              <a:rPr/>
              <a:t>18</a:t>
            </a:fld>
            <a:endParaRPr lang="en-US" sz="1200" b="0" i="0" u="none" strike="noStrike" kern="1200" cap="none" spc="0" baseline="0">
              <a:solidFill>
                <a:srgbClr val="898989"/>
              </a:solidFill>
              <a:uFillTx/>
              <a:latin typeface="Arial"/>
              <a:ea typeface="Arial"/>
              <a:cs typeface="Arial"/>
            </a:endParaRPr>
          </a:p>
        </p:txBody>
      </p:sp>
      <p:pic>
        <p:nvPicPr>
          <p:cNvPr id="5" name="Picture 4">
            <a:extLst>
              <a:ext uri="{FF2B5EF4-FFF2-40B4-BE49-F238E27FC236}">
                <a16:creationId xmlns:a16="http://schemas.microsoft.com/office/drawing/2014/main" id="{4CC6A5CB-51C1-2260-CA96-D36FF200AE83}"/>
              </a:ext>
            </a:extLst>
          </p:cNvPr>
          <p:cNvPicPr>
            <a:picLocks noChangeAspect="1"/>
          </p:cNvPicPr>
          <p:nvPr/>
        </p:nvPicPr>
        <p:blipFill>
          <a:blip r:embed="rId3"/>
          <a:stretch>
            <a:fillRect/>
          </a:stretch>
        </p:blipFill>
        <p:spPr>
          <a:xfrm>
            <a:off x="6394764" y="1340766"/>
            <a:ext cx="1882054" cy="3501502"/>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161471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Agenda</a:t>
            </a:r>
            <a:endParaRPr lang="en-US" dirty="0"/>
          </a:p>
        </p:txBody>
      </p:sp>
      <p:sp>
        <p:nvSpPr>
          <p:cNvPr id="3" name="Content Placeholder 2"/>
          <p:cNvSpPr>
            <a:spLocks noGrp="1"/>
          </p:cNvSpPr>
          <p:nvPr>
            <p:ph idx="1"/>
          </p:nvPr>
        </p:nvSpPr>
        <p:spPr>
          <a:xfrm>
            <a:off x="353291" y="1413164"/>
            <a:ext cx="8579296" cy="4343400"/>
          </a:xfrm>
        </p:spPr>
        <p:txBody>
          <a:bodyPr/>
          <a:lstStyle/>
          <a:p>
            <a:pPr marL="229870" indent="-229870"/>
            <a:r>
              <a:rPr lang="en-US" sz="2000" dirty="0">
                <a:latin typeface="Arial"/>
                <a:cs typeface="Arial"/>
              </a:rPr>
              <a:t>Victoria Regional Transit System Overview</a:t>
            </a:r>
            <a:endParaRPr lang="en-US" sz="2000" dirty="0"/>
          </a:p>
          <a:p>
            <a:pPr marL="229870" indent="-229870"/>
            <a:r>
              <a:rPr lang="en-US" sz="2000" dirty="0">
                <a:latin typeface="Arial"/>
                <a:cs typeface="Arial"/>
              </a:rPr>
              <a:t>System &amp; Saanich-Specific Performance</a:t>
            </a:r>
            <a:endParaRPr lang="en-US" sz="2000" dirty="0">
              <a:cs typeface="Arial"/>
            </a:endParaRPr>
          </a:p>
          <a:p>
            <a:pPr marL="229870" indent="-229870"/>
            <a:r>
              <a:rPr lang="en-US" sz="2000" dirty="0">
                <a:latin typeface="Arial"/>
                <a:cs typeface="Arial"/>
              </a:rPr>
              <a:t>Victoria Regional Transit System Strategic Plans</a:t>
            </a:r>
            <a:endParaRPr lang="en-US" sz="2000" dirty="0"/>
          </a:p>
          <a:p>
            <a:pPr marL="683895" lvl="1" indent="-226695"/>
            <a:r>
              <a:rPr lang="en-US" sz="2000" dirty="0">
                <a:latin typeface="Arial"/>
                <a:cs typeface="Arial"/>
              </a:rPr>
              <a:t>Overview of upcoming transit planning processes</a:t>
            </a:r>
            <a:endParaRPr lang="en-US" sz="2000" dirty="0">
              <a:cs typeface="Arial"/>
            </a:endParaRPr>
          </a:p>
          <a:p>
            <a:pPr marL="229870" indent="-229870"/>
            <a:r>
              <a:rPr lang="en-US" sz="2000" dirty="0"/>
              <a:t>Corporate Initiatives</a:t>
            </a:r>
          </a:p>
          <a:p>
            <a:pPr lvl="2"/>
            <a:r>
              <a:rPr lang="en-US" sz="2000" dirty="0" err="1"/>
              <a:t>Umo</a:t>
            </a:r>
            <a:endParaRPr lang="en-US" sz="2000" dirty="0"/>
          </a:p>
          <a:p>
            <a:pPr lvl="2"/>
            <a:r>
              <a:rPr lang="en-US" sz="2000" dirty="0"/>
              <a:t>Low Carbon Fleet Program</a:t>
            </a:r>
          </a:p>
          <a:p>
            <a:pPr lvl="2"/>
            <a:r>
              <a:rPr lang="en-US" sz="2000" dirty="0" err="1">
                <a:latin typeface="Arial"/>
                <a:cs typeface="Arial"/>
              </a:rPr>
              <a:t>NextRide</a:t>
            </a:r>
            <a:endParaRPr lang="en-US" sz="2000" dirty="0">
              <a:latin typeface="Arial"/>
              <a:cs typeface="Arial"/>
            </a:endParaRPr>
          </a:p>
          <a:p>
            <a:pPr lvl="2"/>
            <a:endParaRPr lang="en-US" sz="2000" dirty="0"/>
          </a:p>
          <a:p>
            <a:pPr lvl="2"/>
            <a:endParaRPr lang="en-US" sz="2000" dirty="0"/>
          </a:p>
          <a:p>
            <a:pPr lvl="2"/>
            <a:endParaRPr lang="en-US" sz="2000" dirty="0"/>
          </a:p>
        </p:txBody>
      </p:sp>
      <p:sp>
        <p:nvSpPr>
          <p:cNvPr id="4" name="Slide Number Placeholder 3"/>
          <p:cNvSpPr>
            <a:spLocks noGrp="1"/>
          </p:cNvSpPr>
          <p:nvPr>
            <p:ph type="sldNum" sz="quarter" idx="12"/>
          </p:nvPr>
        </p:nvSpPr>
        <p:spPr/>
        <p:txBody>
          <a:bodyPr/>
          <a:lstStyle/>
          <a:p>
            <a:fld id="{1A306698-BBD3-4F4D-A1CA-5DF9FB374063}" type="slidenum">
              <a:rPr lang="en-US" smtClean="0"/>
              <a:pPr/>
              <a:t>1</a:t>
            </a:fld>
            <a:endParaRPr lang="en-US"/>
          </a:p>
        </p:txBody>
      </p:sp>
    </p:spTree>
    <p:extLst>
      <p:ext uri="{BB962C8B-B14F-4D97-AF65-F5344CB8AC3E}">
        <p14:creationId xmlns:p14="http://schemas.microsoft.com/office/powerpoint/2010/main" val="2020522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4A22AD-468E-4E5A-AA9F-E23BC209A1BA}"/>
              </a:ext>
            </a:extLst>
          </p:cNvPr>
          <p:cNvSpPr>
            <a:spLocks noGrp="1"/>
          </p:cNvSpPr>
          <p:nvPr>
            <p:ph type="title"/>
          </p:nvPr>
        </p:nvSpPr>
        <p:spPr>
          <a:xfrm>
            <a:off x="457200" y="274638"/>
            <a:ext cx="8229600" cy="960437"/>
          </a:xfrm>
        </p:spPr>
        <p:txBody>
          <a:bodyPr/>
          <a:lstStyle/>
          <a:p>
            <a:r>
              <a:rPr lang="en-US" sz="3000"/>
              <a:t>Low Carbon Fleet Program</a:t>
            </a:r>
          </a:p>
        </p:txBody>
      </p:sp>
      <p:pic>
        <p:nvPicPr>
          <p:cNvPr id="3" name="Picture 2">
            <a:extLst>
              <a:ext uri="{FF2B5EF4-FFF2-40B4-BE49-F238E27FC236}">
                <a16:creationId xmlns:a16="http://schemas.microsoft.com/office/drawing/2014/main" id="{38EE6C9D-46A0-AC8E-1C43-E866F3C332C6}"/>
              </a:ext>
            </a:extLst>
          </p:cNvPr>
          <p:cNvPicPr>
            <a:picLocks noChangeAspect="1"/>
          </p:cNvPicPr>
          <p:nvPr/>
        </p:nvPicPr>
        <p:blipFill rotWithShape="1">
          <a:blip r:embed="rId2"/>
          <a:srcRect l="57" t="17618" r="-57" b="877"/>
          <a:stretch/>
        </p:blipFill>
        <p:spPr>
          <a:xfrm>
            <a:off x="0" y="1518556"/>
            <a:ext cx="9076068" cy="3347357"/>
          </a:xfrm>
          <a:prstGeom prst="rect">
            <a:avLst/>
          </a:prstGeom>
          <a:noFill/>
        </p:spPr>
      </p:pic>
      <p:sp>
        <p:nvSpPr>
          <p:cNvPr id="10" name="Slide Number Placeholder 3">
            <a:extLst>
              <a:ext uri="{FF2B5EF4-FFF2-40B4-BE49-F238E27FC236}">
                <a16:creationId xmlns:a16="http://schemas.microsoft.com/office/drawing/2014/main" id="{9AED874E-ED8E-A897-C925-F4353300CF48}"/>
              </a:ext>
            </a:extLst>
          </p:cNvPr>
          <p:cNvSpPr>
            <a:spLocks noGrp="1"/>
          </p:cNvSpPr>
          <p:nvPr>
            <p:ph type="sldNum" sz="quarter" idx="12"/>
          </p:nvPr>
        </p:nvSpPr>
        <p:spPr>
          <a:xfrm>
            <a:off x="452489" y="6356350"/>
            <a:ext cx="2133600" cy="365125"/>
          </a:xfrm>
        </p:spPr>
        <p:txBody>
          <a:bodyPr/>
          <a:lstStyle/>
          <a:p>
            <a:pPr>
              <a:spcAft>
                <a:spcPts val="600"/>
              </a:spcAft>
            </a:pPr>
            <a:fld id="{1A306698-BBD3-4F4D-A1CA-5DF9FB374063}" type="slidenum">
              <a:rPr lang="en-US"/>
              <a:pPr>
                <a:spcAft>
                  <a:spcPts val="600"/>
                </a:spcAft>
              </a:pPr>
              <a:t>19</a:t>
            </a:fld>
            <a:endParaRPr lang="en-US"/>
          </a:p>
        </p:txBody>
      </p:sp>
    </p:spTree>
    <p:extLst>
      <p:ext uri="{BB962C8B-B14F-4D97-AF65-F5344CB8AC3E}">
        <p14:creationId xmlns:p14="http://schemas.microsoft.com/office/powerpoint/2010/main" val="3340553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7FEA-4788-C3B1-E90C-A502694784FC}"/>
              </a:ext>
            </a:extLst>
          </p:cNvPr>
          <p:cNvSpPr>
            <a:spLocks noGrp="1"/>
          </p:cNvSpPr>
          <p:nvPr>
            <p:ph type="title"/>
          </p:nvPr>
        </p:nvSpPr>
        <p:spPr/>
        <p:txBody>
          <a:bodyPr/>
          <a:lstStyle/>
          <a:p>
            <a:r>
              <a:rPr lang="en-US" sz="3000"/>
              <a:t>Victoria Regional Transit System Deployment</a:t>
            </a:r>
          </a:p>
        </p:txBody>
      </p:sp>
      <p:sp>
        <p:nvSpPr>
          <p:cNvPr id="5" name="Content Placeholder 4">
            <a:extLst>
              <a:ext uri="{FF2B5EF4-FFF2-40B4-BE49-F238E27FC236}">
                <a16:creationId xmlns:a16="http://schemas.microsoft.com/office/drawing/2014/main" id="{4C9E0FAF-5CF3-F5D5-F22E-B26E528D3EBA}"/>
              </a:ext>
            </a:extLst>
          </p:cNvPr>
          <p:cNvSpPr>
            <a:spLocks noGrp="1"/>
          </p:cNvSpPr>
          <p:nvPr>
            <p:ph sz="half" idx="1"/>
          </p:nvPr>
        </p:nvSpPr>
        <p:spPr>
          <a:xfrm>
            <a:off x="194516" y="1454821"/>
            <a:ext cx="4038600" cy="4525963"/>
          </a:xfrm>
        </p:spPr>
        <p:txBody>
          <a:bodyPr/>
          <a:lstStyle/>
          <a:p>
            <a:r>
              <a:rPr lang="en-US" sz="2200" dirty="0"/>
              <a:t>Battery Electric Demonstration (BEB) bus now in service</a:t>
            </a:r>
          </a:p>
          <a:p>
            <a:r>
              <a:rPr lang="en-US" sz="2200" dirty="0"/>
              <a:t>10 BEBs coming to the VRTS</a:t>
            </a:r>
          </a:p>
          <a:p>
            <a:r>
              <a:rPr lang="en-US" sz="2200" dirty="0"/>
              <a:t>New electric bus and charging infrastructure projects in development</a:t>
            </a:r>
          </a:p>
          <a:p>
            <a:r>
              <a:rPr lang="en-US" sz="2200" dirty="0"/>
              <a:t>Joint funding announced in July 2023 for $395.5 million for  up to 115 BEBs and 134 charging points</a:t>
            </a:r>
          </a:p>
        </p:txBody>
      </p:sp>
      <p:pic>
        <p:nvPicPr>
          <p:cNvPr id="8" name="Content Placeholder 7">
            <a:extLst>
              <a:ext uri="{FF2B5EF4-FFF2-40B4-BE49-F238E27FC236}">
                <a16:creationId xmlns:a16="http://schemas.microsoft.com/office/drawing/2014/main" id="{C06B5566-9758-F28D-4E0B-18F9641D54A5}"/>
              </a:ext>
            </a:extLst>
          </p:cNvPr>
          <p:cNvPicPr>
            <a:picLocks noGrp="1" noChangeAspect="1"/>
          </p:cNvPicPr>
          <p:nvPr>
            <p:ph sz="half" idx="2"/>
          </p:nvPr>
        </p:nvPicPr>
        <p:blipFill>
          <a:blip r:embed="rId3"/>
          <a:stretch>
            <a:fillRect/>
          </a:stretch>
        </p:blipFill>
        <p:spPr>
          <a:xfrm>
            <a:off x="4096938" y="1661969"/>
            <a:ext cx="4770484" cy="317128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6B1ABB11-2C97-EB0C-0E99-8EB1C63AA2BF}"/>
              </a:ext>
            </a:extLst>
          </p:cNvPr>
          <p:cNvSpPr>
            <a:spLocks noGrp="1"/>
          </p:cNvSpPr>
          <p:nvPr>
            <p:ph type="sldNum" sz="quarter" idx="12"/>
          </p:nvPr>
        </p:nvSpPr>
        <p:spPr/>
        <p:txBody>
          <a:bodyPr/>
          <a:lstStyle/>
          <a:p>
            <a:fld id="{1A306698-BBD3-4F4D-A1CA-5DF9FB374063}" type="slidenum">
              <a:rPr lang="en-US" smtClean="0"/>
              <a:pPr/>
              <a:t>20</a:t>
            </a:fld>
            <a:endParaRPr lang="en-US"/>
          </a:p>
        </p:txBody>
      </p:sp>
    </p:spTree>
    <p:extLst>
      <p:ext uri="{BB962C8B-B14F-4D97-AF65-F5344CB8AC3E}">
        <p14:creationId xmlns:p14="http://schemas.microsoft.com/office/powerpoint/2010/main" val="3843305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E0F0-E3E8-6FDA-DD6D-6B19B5B8CC27}"/>
              </a:ext>
            </a:extLst>
          </p:cNvPr>
          <p:cNvSpPr>
            <a:spLocks noGrp="1"/>
          </p:cNvSpPr>
          <p:nvPr>
            <p:ph type="title"/>
          </p:nvPr>
        </p:nvSpPr>
        <p:spPr>
          <a:xfrm>
            <a:off x="457200" y="48419"/>
            <a:ext cx="8229600" cy="1143000"/>
          </a:xfrm>
        </p:spPr>
        <p:txBody>
          <a:bodyPr/>
          <a:lstStyle/>
          <a:p>
            <a:r>
              <a:rPr lang="en-US" dirty="0" err="1">
                <a:ea typeface="ヒラギノ角ゴ Pro W3"/>
              </a:rPr>
              <a:t>NextRide</a:t>
            </a:r>
            <a:endParaRPr lang="en-US" dirty="0" err="1"/>
          </a:p>
        </p:txBody>
      </p:sp>
      <p:sp>
        <p:nvSpPr>
          <p:cNvPr id="3" name="Content Placeholder 2">
            <a:extLst>
              <a:ext uri="{FF2B5EF4-FFF2-40B4-BE49-F238E27FC236}">
                <a16:creationId xmlns:a16="http://schemas.microsoft.com/office/drawing/2014/main" id="{7CD122F7-69B8-F47F-E5EE-98ED504D6EA1}"/>
              </a:ext>
            </a:extLst>
          </p:cNvPr>
          <p:cNvSpPr>
            <a:spLocks noGrp="1"/>
          </p:cNvSpPr>
          <p:nvPr>
            <p:ph idx="1"/>
          </p:nvPr>
        </p:nvSpPr>
        <p:spPr>
          <a:xfrm>
            <a:off x="159544" y="992981"/>
            <a:ext cx="8229600" cy="4343400"/>
          </a:xfrm>
        </p:spPr>
        <p:txBody>
          <a:bodyPr/>
          <a:lstStyle/>
          <a:p>
            <a:pPr marL="229870" indent="-229870"/>
            <a:r>
              <a:rPr lang="en-US" dirty="0">
                <a:latin typeface="Arial"/>
                <a:cs typeface="Arial"/>
              </a:rPr>
              <a:t>Allows riders to see the real-time location of their bus and its predicted arrival time at an identified stop</a:t>
            </a:r>
            <a:endParaRPr lang="en-US"/>
          </a:p>
          <a:p>
            <a:pPr marL="229870" indent="-229870"/>
            <a:r>
              <a:rPr lang="en-US" dirty="0" err="1">
                <a:latin typeface="Arial"/>
                <a:cs typeface="Arial"/>
              </a:rPr>
              <a:t>NextRide</a:t>
            </a:r>
            <a:r>
              <a:rPr lang="en-US" dirty="0">
                <a:latin typeface="Arial"/>
                <a:cs typeface="Arial"/>
              </a:rPr>
              <a:t> data assists with schedule reliability, managing on-road incidents more effectively and customer communications  </a:t>
            </a:r>
            <a:endParaRPr lang="en-US" dirty="0"/>
          </a:p>
          <a:p>
            <a:pPr marL="229870" indent="-229870"/>
            <a:r>
              <a:rPr lang="en-US" dirty="0" err="1">
                <a:latin typeface="Arial"/>
                <a:cs typeface="Arial"/>
              </a:rPr>
              <a:t>NextRide</a:t>
            </a:r>
            <a:r>
              <a:rPr lang="en-US" dirty="0">
                <a:latin typeface="Arial"/>
                <a:cs typeface="Arial"/>
              </a:rPr>
              <a:t> refresh starting in January</a:t>
            </a:r>
            <a:endParaRPr lang="en-US" dirty="0"/>
          </a:p>
          <a:p>
            <a:pPr marL="683895" lvl="1" indent="-226695"/>
            <a:r>
              <a:rPr lang="en-US" dirty="0">
                <a:latin typeface="Arial"/>
                <a:cs typeface="Arial"/>
              </a:rPr>
              <a:t>help provide increased certainty, convenience and predictability for transit customers</a:t>
            </a:r>
            <a:endParaRPr lang="en-US" dirty="0"/>
          </a:p>
          <a:p>
            <a:pPr marL="683895" lvl="1" indent="-226695"/>
            <a:r>
              <a:rPr lang="en-US" dirty="0">
                <a:latin typeface="Arial"/>
                <a:cs typeface="Arial"/>
              </a:rPr>
              <a:t>new digital full-</a:t>
            </a:r>
            <a:r>
              <a:rPr lang="en-US" dirty="0" err="1">
                <a:latin typeface="Arial"/>
                <a:cs typeface="Arial"/>
              </a:rPr>
              <a:t>colour</a:t>
            </a:r>
            <a:r>
              <a:rPr lang="en-US" dirty="0">
                <a:latin typeface="Arial"/>
                <a:cs typeface="Arial"/>
              </a:rPr>
              <a:t> passenger information displays inside all heavy-duty buses &amp; high-capacity buses</a:t>
            </a:r>
            <a:endParaRPr lang="en-US" dirty="0"/>
          </a:p>
          <a:p>
            <a:pPr marL="457200" lvl="1" indent="0">
              <a:buNone/>
            </a:pPr>
            <a:br>
              <a:rPr lang="en-US" dirty="0"/>
            </a:br>
            <a:endParaRPr lang="en-US" dirty="0"/>
          </a:p>
        </p:txBody>
      </p:sp>
      <p:sp>
        <p:nvSpPr>
          <p:cNvPr id="4" name="Slide Number Placeholder 3">
            <a:extLst>
              <a:ext uri="{FF2B5EF4-FFF2-40B4-BE49-F238E27FC236}">
                <a16:creationId xmlns:a16="http://schemas.microsoft.com/office/drawing/2014/main" id="{7ECEBE4E-1E6D-AD2E-31C4-B11F9980105C}"/>
              </a:ext>
            </a:extLst>
          </p:cNvPr>
          <p:cNvSpPr>
            <a:spLocks noGrp="1"/>
          </p:cNvSpPr>
          <p:nvPr>
            <p:ph type="sldNum" sz="quarter" idx="12"/>
          </p:nvPr>
        </p:nvSpPr>
        <p:spPr/>
        <p:txBody>
          <a:bodyPr/>
          <a:lstStyle/>
          <a:p>
            <a:fld id="{1A306698-BBD3-4F4D-A1CA-5DF9FB374063}" type="slidenum">
              <a:rPr lang="en-US"/>
              <a:pPr/>
              <a:t>21</a:t>
            </a:fld>
            <a:endParaRPr lang="en-US"/>
          </a:p>
        </p:txBody>
      </p:sp>
      <p:pic>
        <p:nvPicPr>
          <p:cNvPr id="5" name="Picture 4" descr="A sign on a bus&#10;&#10;Description automatically generated">
            <a:extLst>
              <a:ext uri="{FF2B5EF4-FFF2-40B4-BE49-F238E27FC236}">
                <a16:creationId xmlns:a16="http://schemas.microsoft.com/office/drawing/2014/main" id="{E77EB69F-5466-42A3-51C0-E7F7BB69071B}"/>
              </a:ext>
            </a:extLst>
          </p:cNvPr>
          <p:cNvPicPr>
            <a:picLocks noChangeAspect="1"/>
          </p:cNvPicPr>
          <p:nvPr/>
        </p:nvPicPr>
        <p:blipFill>
          <a:blip r:embed="rId3"/>
          <a:stretch>
            <a:fillRect/>
          </a:stretch>
        </p:blipFill>
        <p:spPr>
          <a:xfrm>
            <a:off x="5807869" y="5093446"/>
            <a:ext cx="2386012" cy="1516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8366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1551-B193-B960-5F24-736D97AEB9C3}"/>
              </a:ext>
            </a:extLst>
          </p:cNvPr>
          <p:cNvSpPr>
            <a:spLocks noGrp="1"/>
          </p:cNvSpPr>
          <p:nvPr>
            <p:ph type="title"/>
          </p:nvPr>
        </p:nvSpPr>
        <p:spPr>
          <a:xfrm>
            <a:off x="2930105" y="332147"/>
            <a:ext cx="8229600" cy="1143000"/>
          </a:xfrm>
        </p:spPr>
        <p:txBody>
          <a:bodyPr/>
          <a:lstStyle/>
          <a:p>
            <a:r>
              <a:rPr lang="en-US">
                <a:ea typeface="ヒラギノ角ゴ Pro W3"/>
              </a:rPr>
              <a:t>Questions?</a:t>
            </a:r>
            <a:endParaRPr lang="en-US"/>
          </a:p>
        </p:txBody>
      </p:sp>
      <p:sp>
        <p:nvSpPr>
          <p:cNvPr id="5" name="Slide Number Placeholder 4">
            <a:extLst>
              <a:ext uri="{FF2B5EF4-FFF2-40B4-BE49-F238E27FC236}">
                <a16:creationId xmlns:a16="http://schemas.microsoft.com/office/drawing/2014/main" id="{6ED76964-6978-AF6C-2CC2-58752212EA0F}"/>
              </a:ext>
            </a:extLst>
          </p:cNvPr>
          <p:cNvSpPr>
            <a:spLocks noGrp="1"/>
          </p:cNvSpPr>
          <p:nvPr>
            <p:ph type="sldNum" sz="quarter" idx="12"/>
          </p:nvPr>
        </p:nvSpPr>
        <p:spPr/>
        <p:txBody>
          <a:bodyPr/>
          <a:lstStyle/>
          <a:p>
            <a:fld id="{58BCA8CD-4B62-F145-9885-8E226B9667EA}" type="slidenum">
              <a:rPr lang="en-US"/>
              <a:pPr/>
              <a:t>22</a:t>
            </a:fld>
            <a:endParaRPr lang="en-US"/>
          </a:p>
        </p:txBody>
      </p:sp>
      <p:pic>
        <p:nvPicPr>
          <p:cNvPr id="7" name="Picture 7" descr="A picture containing text, window&#10;&#10;Description automatically generated">
            <a:extLst>
              <a:ext uri="{FF2B5EF4-FFF2-40B4-BE49-F238E27FC236}">
                <a16:creationId xmlns:a16="http://schemas.microsoft.com/office/drawing/2014/main" id="{41B881F6-B5D7-3E50-3F82-38BC593036F3}"/>
              </a:ext>
            </a:extLst>
          </p:cNvPr>
          <p:cNvPicPr>
            <a:picLocks noChangeAspect="1"/>
          </p:cNvPicPr>
          <p:nvPr/>
        </p:nvPicPr>
        <p:blipFill>
          <a:blip r:embed="rId2"/>
          <a:stretch>
            <a:fillRect/>
          </a:stretch>
        </p:blipFill>
        <p:spPr>
          <a:xfrm>
            <a:off x="-5750" y="1258444"/>
            <a:ext cx="9155501" cy="1853828"/>
          </a:xfrm>
          <a:prstGeom prst="rect">
            <a:avLst/>
          </a:prstGeom>
        </p:spPr>
      </p:pic>
      <p:sp>
        <p:nvSpPr>
          <p:cNvPr id="8" name="TextBox 7">
            <a:extLst>
              <a:ext uri="{FF2B5EF4-FFF2-40B4-BE49-F238E27FC236}">
                <a16:creationId xmlns:a16="http://schemas.microsoft.com/office/drawing/2014/main" id="{8DD2C46D-D9EE-4414-136B-0765BC36844D}"/>
              </a:ext>
            </a:extLst>
          </p:cNvPr>
          <p:cNvSpPr txBox="1"/>
          <p:nvPr/>
        </p:nvSpPr>
        <p:spPr>
          <a:xfrm>
            <a:off x="1085717" y="3210791"/>
            <a:ext cx="6678913"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tx2">
                    <a:lumMod val="75000"/>
                  </a:schemeClr>
                </a:solidFill>
                <a:latin typeface="Arial"/>
                <a:ea typeface="ヒラギノ角ゴ Pro W3"/>
                <a:cs typeface="Arial"/>
              </a:rPr>
              <a:t>Chelsea Mossey </a:t>
            </a:r>
            <a:endParaRPr lang="en-US" sz="2200">
              <a:solidFill>
                <a:schemeClr val="tx2">
                  <a:lumMod val="75000"/>
                </a:schemeClr>
              </a:solidFill>
              <a:latin typeface="Arial"/>
              <a:ea typeface="ヒラギノ角ゴ Pro W3"/>
              <a:cs typeface="Arial"/>
            </a:endParaRPr>
          </a:p>
          <a:p>
            <a:pPr algn="ctr"/>
            <a:r>
              <a:rPr lang="en-US" sz="2200" dirty="0">
                <a:solidFill>
                  <a:schemeClr val="tx2">
                    <a:lumMod val="75000"/>
                  </a:schemeClr>
                </a:solidFill>
                <a:latin typeface="Arial"/>
                <a:ea typeface="ヒラギノ角ゴ Pro W3"/>
                <a:cs typeface="Arial"/>
              </a:rPr>
              <a:t>Senior Manager, Government Relations</a:t>
            </a:r>
            <a:endParaRPr lang="en-US" sz="2200" dirty="0">
              <a:solidFill>
                <a:schemeClr val="tx2">
                  <a:lumMod val="75000"/>
                </a:schemeClr>
              </a:solidFill>
              <a:latin typeface="Arial"/>
              <a:ea typeface="ヒラギノ角ゴ Pro W3"/>
            </a:endParaRPr>
          </a:p>
          <a:p>
            <a:pPr algn="ctr"/>
            <a:r>
              <a:rPr lang="en-US" sz="2200" dirty="0">
                <a:solidFill>
                  <a:schemeClr val="tx2">
                    <a:lumMod val="75000"/>
                  </a:schemeClr>
                </a:solidFill>
                <a:latin typeface="Arial"/>
                <a:ea typeface="ヒラギノ角ゴ Pro W3"/>
                <a:cs typeface="Arial"/>
                <a:hlinkClick r:id="rId3">
                  <a:extLst>
                    <a:ext uri="{A12FA001-AC4F-418D-AE19-62706E023703}">
                      <ahyp:hlinkClr xmlns:ahyp="http://schemas.microsoft.com/office/drawing/2018/hyperlinkcolor" val="tx"/>
                    </a:ext>
                  </a:extLst>
                </a:hlinkClick>
              </a:rPr>
              <a:t>CMossey@bctransit.com</a:t>
            </a:r>
          </a:p>
          <a:p>
            <a:pPr algn="ctr"/>
            <a:endParaRPr lang="en-US" sz="2200" dirty="0">
              <a:solidFill>
                <a:schemeClr val="tx2">
                  <a:lumMod val="75000"/>
                </a:schemeClr>
              </a:solidFill>
              <a:latin typeface="Arial"/>
              <a:ea typeface="ヒラギノ角ゴ Pro W3"/>
              <a:cs typeface="Arial"/>
            </a:endParaRPr>
          </a:p>
          <a:p>
            <a:pPr algn="ctr"/>
            <a:r>
              <a:rPr lang="en-US" sz="2200" dirty="0">
                <a:solidFill>
                  <a:schemeClr val="tx2">
                    <a:lumMod val="75000"/>
                  </a:schemeClr>
                </a:solidFill>
                <a:latin typeface="Arial"/>
                <a:ea typeface="ヒラギノ角ゴ Pro W3"/>
                <a:cs typeface="Arial"/>
              </a:rPr>
              <a:t>Levi </a:t>
            </a:r>
            <a:r>
              <a:rPr lang="en-US" sz="2200" dirty="0" err="1">
                <a:solidFill>
                  <a:schemeClr val="tx2">
                    <a:lumMod val="75000"/>
                  </a:schemeClr>
                </a:solidFill>
                <a:latin typeface="Arial"/>
                <a:ea typeface="ヒラギノ角ゴ Pro W3"/>
                <a:cs typeface="Arial"/>
              </a:rPr>
              <a:t>Megenbir</a:t>
            </a:r>
            <a:r>
              <a:rPr lang="en-US" sz="2200" dirty="0">
                <a:solidFill>
                  <a:schemeClr val="tx2">
                    <a:lumMod val="75000"/>
                  </a:schemeClr>
                </a:solidFill>
                <a:latin typeface="Arial"/>
                <a:ea typeface="ヒラギノ角ゴ Pro W3"/>
                <a:cs typeface="Arial"/>
              </a:rPr>
              <a:t> </a:t>
            </a:r>
            <a:endParaRPr lang="en-US" sz="2200" dirty="0">
              <a:solidFill>
                <a:schemeClr val="tx2">
                  <a:lumMod val="75000"/>
                </a:schemeClr>
              </a:solidFill>
              <a:cs typeface="Arial"/>
            </a:endParaRPr>
          </a:p>
          <a:p>
            <a:pPr algn="ctr"/>
            <a:r>
              <a:rPr lang="en-US" sz="2200" dirty="0">
                <a:solidFill>
                  <a:schemeClr val="tx2">
                    <a:lumMod val="75000"/>
                  </a:schemeClr>
                </a:solidFill>
                <a:latin typeface="Arial"/>
                <a:ea typeface="ヒラギノ角ゴ Pro W3"/>
                <a:cs typeface="Arial"/>
              </a:rPr>
              <a:t>Senior Transit Planner/Work Lead</a:t>
            </a:r>
            <a:endParaRPr lang="en-US" sz="2200" dirty="0">
              <a:solidFill>
                <a:schemeClr val="tx2">
                  <a:lumMod val="75000"/>
                </a:schemeClr>
              </a:solidFill>
              <a:cs typeface="Arial"/>
            </a:endParaRPr>
          </a:p>
          <a:p>
            <a:pPr algn="ctr"/>
            <a:r>
              <a:rPr lang="en-US" sz="2200" dirty="0">
                <a:solidFill>
                  <a:schemeClr val="tx2">
                    <a:lumMod val="75000"/>
                  </a:schemeClr>
                </a:solidFill>
                <a:latin typeface="Arial"/>
                <a:ea typeface="ヒラギノ角ゴ Pro W3"/>
                <a:cs typeface="Arial"/>
                <a:hlinkClick r:id="rId4">
                  <a:extLst>
                    <a:ext uri="{A12FA001-AC4F-418D-AE19-62706E023703}">
                      <ahyp:hlinkClr xmlns:ahyp="http://schemas.microsoft.com/office/drawing/2018/hyperlinkcolor" val="tx"/>
                    </a:ext>
                  </a:extLst>
                </a:hlinkClick>
              </a:rPr>
              <a:t>LMegenbir@bctransit.com</a:t>
            </a:r>
          </a:p>
          <a:p>
            <a:pPr algn="ctr"/>
            <a:endParaRPr lang="en-US" sz="2200" dirty="0">
              <a:solidFill>
                <a:schemeClr val="tx2">
                  <a:lumMod val="75000"/>
                </a:schemeClr>
              </a:solidFill>
              <a:cs typeface="Arial"/>
            </a:endParaRPr>
          </a:p>
          <a:p>
            <a:pPr algn="ctr"/>
            <a:endParaRPr lang="en-US" sz="2200" dirty="0">
              <a:solidFill>
                <a:srgbClr val="002547"/>
              </a:solidFill>
              <a:cs typeface="Arial"/>
            </a:endParaRPr>
          </a:p>
          <a:p>
            <a:pPr algn="ctr"/>
            <a:endParaRPr lang="en-US" sz="2200" dirty="0">
              <a:solidFill>
                <a:srgbClr val="002547"/>
              </a:solidFill>
              <a:cs typeface="Arial"/>
            </a:endParaRPr>
          </a:p>
          <a:p>
            <a:pPr algn="ctr"/>
            <a:endParaRPr lang="en-US" sz="2200" dirty="0">
              <a:solidFill>
                <a:srgbClr val="002547"/>
              </a:solidFill>
              <a:latin typeface="Arial"/>
              <a:ea typeface="ヒラギノ角ゴ Pro W3"/>
              <a:cs typeface="Arial"/>
            </a:endParaRPr>
          </a:p>
          <a:p>
            <a:endParaRPr lang="en-US" sz="2200" dirty="0">
              <a:solidFill>
                <a:srgbClr val="333333"/>
              </a:solidFill>
              <a:latin typeface="Arial"/>
              <a:ea typeface="ヒラギノ角ゴ Pro W3"/>
              <a:cs typeface="Arial"/>
            </a:endParaRPr>
          </a:p>
          <a:p>
            <a:endParaRPr lang="en-US" sz="2200" dirty="0">
              <a:solidFill>
                <a:srgbClr val="002547"/>
              </a:solidFill>
              <a:latin typeface="Arial"/>
              <a:ea typeface="ヒラギノ角ゴ Pro W3"/>
              <a:cs typeface="Arial"/>
            </a:endParaRPr>
          </a:p>
          <a:p>
            <a:endParaRPr lang="en-US" sz="2200" dirty="0">
              <a:solidFill>
                <a:srgbClr val="333333"/>
              </a:solidFill>
              <a:latin typeface="Arial"/>
              <a:ea typeface="ヒラギノ角ゴ Pro W3"/>
              <a:cs typeface="Arial"/>
            </a:endParaRPr>
          </a:p>
          <a:p>
            <a:endParaRPr lang="en-US" sz="2400" dirty="0">
              <a:solidFill>
                <a:srgbClr val="0D387A"/>
              </a:solidFill>
              <a:latin typeface="Arial"/>
              <a:ea typeface="ヒラギノ角ゴ Pro W3"/>
              <a:cs typeface="Arial"/>
            </a:endParaRPr>
          </a:p>
          <a:p>
            <a:pPr algn="ctr"/>
            <a:endParaRPr lang="en-US" sz="2400" dirty="0">
              <a:solidFill>
                <a:srgbClr val="0D387A"/>
              </a:solidFill>
              <a:latin typeface="Arial"/>
              <a:ea typeface="ヒラギノ角ゴ Pro W3"/>
              <a:cs typeface="Arial"/>
            </a:endParaRPr>
          </a:p>
        </p:txBody>
      </p:sp>
    </p:spTree>
    <p:extLst>
      <p:ext uri="{BB962C8B-B14F-4D97-AF65-F5344CB8AC3E}">
        <p14:creationId xmlns:p14="http://schemas.microsoft.com/office/powerpoint/2010/main" val="75160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0FA0-B74C-6E32-0EE2-3BA4129C3195}"/>
              </a:ext>
            </a:extLst>
          </p:cNvPr>
          <p:cNvSpPr>
            <a:spLocks noGrp="1"/>
          </p:cNvSpPr>
          <p:nvPr>
            <p:ph type="title"/>
          </p:nvPr>
        </p:nvSpPr>
        <p:spPr/>
        <p:txBody>
          <a:bodyPr/>
          <a:lstStyle/>
          <a:p>
            <a:r>
              <a:rPr lang="en-US" sz="3000">
                <a:ea typeface="ヒラギノ角ゴ Pro W3"/>
              </a:rPr>
              <a:t>Victoria Regional Transit System Overview</a:t>
            </a:r>
            <a:endParaRPr lang="en-US" sz="3000"/>
          </a:p>
        </p:txBody>
      </p:sp>
      <p:sp>
        <p:nvSpPr>
          <p:cNvPr id="4" name="Slide Number Placeholder 3">
            <a:extLst>
              <a:ext uri="{FF2B5EF4-FFF2-40B4-BE49-F238E27FC236}">
                <a16:creationId xmlns:a16="http://schemas.microsoft.com/office/drawing/2014/main" id="{7ED77B11-7BD4-2CBD-78FD-61FA03CC88E2}"/>
              </a:ext>
            </a:extLst>
          </p:cNvPr>
          <p:cNvSpPr>
            <a:spLocks noGrp="1"/>
          </p:cNvSpPr>
          <p:nvPr>
            <p:ph type="sldNum" sz="quarter" idx="12"/>
          </p:nvPr>
        </p:nvSpPr>
        <p:spPr/>
        <p:txBody>
          <a:bodyPr/>
          <a:lstStyle/>
          <a:p>
            <a:fld id="{1A306698-BBD3-4F4D-A1CA-5DF9FB374063}" type="slidenum">
              <a:rPr lang="en-US"/>
              <a:pPr/>
              <a:t>2</a:t>
            </a:fld>
            <a:endParaRPr lang="en-US"/>
          </a:p>
        </p:txBody>
      </p:sp>
      <p:pic>
        <p:nvPicPr>
          <p:cNvPr id="3" name="Picture 5" descr="Map&#10;&#10;Description automatically generated">
            <a:extLst>
              <a:ext uri="{FF2B5EF4-FFF2-40B4-BE49-F238E27FC236}">
                <a16:creationId xmlns:a16="http://schemas.microsoft.com/office/drawing/2014/main" id="{763C9438-3598-947C-2D35-909B570EFDEA}"/>
              </a:ext>
            </a:extLst>
          </p:cNvPr>
          <p:cNvPicPr>
            <a:picLocks noChangeAspect="1"/>
          </p:cNvPicPr>
          <p:nvPr/>
        </p:nvPicPr>
        <p:blipFill>
          <a:blip r:embed="rId3"/>
          <a:stretch>
            <a:fillRect/>
          </a:stretch>
        </p:blipFill>
        <p:spPr>
          <a:xfrm>
            <a:off x="5103676" y="1180788"/>
            <a:ext cx="3446584" cy="4496425"/>
          </a:xfrm>
          <a:prstGeom prst="rect">
            <a:avLst/>
          </a:prstGeom>
        </p:spPr>
      </p:pic>
      <p:sp>
        <p:nvSpPr>
          <p:cNvPr id="6" name="Content Placeholder 2">
            <a:extLst>
              <a:ext uri="{FF2B5EF4-FFF2-40B4-BE49-F238E27FC236}">
                <a16:creationId xmlns:a16="http://schemas.microsoft.com/office/drawing/2014/main" id="{5E7B34A8-33FF-0B3D-6448-7D24586A72D9}"/>
              </a:ext>
            </a:extLst>
          </p:cNvPr>
          <p:cNvSpPr>
            <a:spLocks noGrp="1"/>
          </p:cNvSpPr>
          <p:nvPr/>
        </p:nvSpPr>
        <p:spPr bwMode="auto">
          <a:xfrm>
            <a:off x="459706" y="1246884"/>
            <a:ext cx="4745293" cy="4530824"/>
          </a:xfrm>
          <a:prstGeom prst="rect">
            <a:avLst/>
          </a:prstGeom>
          <a:noFill/>
          <a:ln>
            <a:noFill/>
          </a:ln>
          <a:extLst>
            <a:ext uri="{FAA26D3D-D897-4be2-8F04-BA451C77F1D7}">
              <ma14:placeholderFlag xmlns="" xmlns:ma14="http://schemas.microsoft.com/office/mac/drawingml/2011/main" xmlns:lc="http://schemas.openxmlformats.org/drawingml/2006/lockedCanvas"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rgbClr val="31AA29"/>
              </a:buClr>
              <a:buFont typeface="Arial" charset="0"/>
              <a:buChar char="•"/>
              <a:defRPr sz="1800" kern="1200">
                <a:solidFill>
                  <a:schemeClr val="tx1">
                    <a:lumMod val="75000"/>
                    <a:lumOff val="25000"/>
                  </a:schemeClr>
                </a:solidFill>
                <a:latin typeface="Arial" charset="0"/>
                <a:ea typeface="Arial" charset="0"/>
                <a:cs typeface="Arial" charset="0"/>
              </a:defRPr>
            </a:lvl1pPr>
            <a:lvl2pPr marL="684213" indent="-227013" algn="l" defTabSz="457200" rtl="0" eaLnBrk="1" fontAlgn="base" hangingPunct="1">
              <a:spcBef>
                <a:spcPct val="20000"/>
              </a:spcBef>
              <a:spcAft>
                <a:spcPct val="0"/>
              </a:spcAft>
              <a:buClr>
                <a:srgbClr val="A6A6A6"/>
              </a:buClr>
              <a:buFont typeface="LucidaGrande" charset="0"/>
              <a:buChar char="-"/>
              <a:defRPr sz="1800" kern="1200">
                <a:solidFill>
                  <a:schemeClr val="tx1">
                    <a:lumMod val="75000"/>
                    <a:lumOff val="25000"/>
                  </a:schemeClr>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lumMod val="75000"/>
                    <a:lumOff val="25000"/>
                  </a:schemeClr>
                </a:solidFill>
                <a:latin typeface="Arial" charset="0"/>
                <a:ea typeface="Arial" charset="0"/>
                <a:cs typeface="Arial" charset="0"/>
              </a:defRPr>
            </a:lvl3pPr>
            <a:lvl4pPr marL="1600200" indent="-228600" algn="l" defTabSz="457200" rtl="0" eaLnBrk="1" fontAlgn="base" hangingPunct="1">
              <a:spcBef>
                <a:spcPct val="20000"/>
              </a:spcBef>
              <a:spcAft>
                <a:spcPct val="0"/>
              </a:spcAft>
              <a:buClr>
                <a:srgbClr val="009FC2"/>
              </a:buClr>
              <a:buFont typeface="LucidaGrande"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fontAlgn="base" hangingPunct="1">
              <a:spcBef>
                <a:spcPct val="20000"/>
              </a:spcBef>
              <a:spcAft>
                <a:spcPct val="0"/>
              </a:spcAft>
              <a:buClr>
                <a:schemeClr val="tx1">
                  <a:lumMod val="50000"/>
                  <a:lumOff val="50000"/>
                </a:schemeClr>
              </a:buClr>
              <a:buFont typeface="Wingdings" charset="0"/>
              <a:buChar char="§"/>
              <a:defRPr sz="18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buNone/>
            </a:pPr>
            <a:r>
              <a:rPr lang="en-US" b="1">
                <a:solidFill>
                  <a:srgbClr val="0D387A"/>
                </a:solidFill>
                <a:latin typeface="Arial"/>
                <a:cs typeface="Arial"/>
              </a:rPr>
              <a:t>Conventional Transit</a:t>
            </a:r>
            <a:endParaRPr lang="en-US">
              <a:solidFill>
                <a:srgbClr val="0D387A"/>
              </a:solidFill>
              <a:cs typeface="Arial"/>
            </a:endParaRPr>
          </a:p>
          <a:p>
            <a:pPr marL="285750" indent="-285750">
              <a:spcBef>
                <a:spcPts val="0"/>
              </a:spcBef>
              <a:spcAft>
                <a:spcPts val="0"/>
              </a:spcAft>
            </a:pPr>
            <a:r>
              <a:rPr lang="en-US">
                <a:solidFill>
                  <a:srgbClr val="000000"/>
                </a:solidFill>
                <a:latin typeface="Arial"/>
                <a:cs typeface="Arial"/>
              </a:rPr>
              <a:t>F</a:t>
            </a:r>
            <a:r>
              <a:rPr lang="en-US">
                <a:solidFill>
                  <a:srgbClr val="555555"/>
                </a:solidFill>
                <a:latin typeface="Arial"/>
                <a:cs typeface="Arial"/>
              </a:rPr>
              <a:t>ixed</a:t>
            </a:r>
            <a:r>
              <a:rPr lang="en-US">
                <a:latin typeface="Arial"/>
                <a:cs typeface="Arial"/>
              </a:rPr>
              <a:t> routes and schedules</a:t>
            </a:r>
            <a:endParaRPr lang="en-US">
              <a:cs typeface="Arial"/>
            </a:endParaRPr>
          </a:p>
          <a:p>
            <a:pPr marL="683895" lvl="1" indent="-226695">
              <a:spcBef>
                <a:spcPts val="0"/>
              </a:spcBef>
              <a:spcAft>
                <a:spcPts val="0"/>
              </a:spcAft>
            </a:pPr>
            <a:r>
              <a:rPr lang="en-US">
                <a:latin typeface="Arial"/>
                <a:cs typeface="Arial"/>
              </a:rPr>
              <a:t>57 transit routes</a:t>
            </a:r>
            <a:endParaRPr lang="en-US">
              <a:cs typeface="Arial"/>
            </a:endParaRPr>
          </a:p>
          <a:p>
            <a:pPr marL="285750" indent="-285750">
              <a:spcBef>
                <a:spcPts val="0"/>
              </a:spcBef>
              <a:spcAft>
                <a:spcPts val="0"/>
              </a:spcAft>
            </a:pPr>
            <a:r>
              <a:rPr lang="en-US">
                <a:latin typeface="Arial"/>
                <a:cs typeface="Arial"/>
              </a:rPr>
              <a:t>22.4 million boardings in 2022/23</a:t>
            </a:r>
          </a:p>
          <a:p>
            <a:pPr marL="285750" indent="-285750">
              <a:spcBef>
                <a:spcPts val="0"/>
              </a:spcBef>
              <a:spcAft>
                <a:spcPts val="0"/>
              </a:spcAft>
            </a:pPr>
            <a:r>
              <a:rPr lang="en-US">
                <a:latin typeface="Arial"/>
                <a:cs typeface="Arial"/>
              </a:rPr>
              <a:t>Range of vehicles, services:</a:t>
            </a:r>
            <a:endParaRPr lang="en-US">
              <a:cs typeface="Arial"/>
            </a:endParaRPr>
          </a:p>
          <a:p>
            <a:pPr marL="683895" lvl="1" indent="-226695">
              <a:spcBef>
                <a:spcPts val="0"/>
              </a:spcBef>
              <a:spcAft>
                <a:spcPts val="0"/>
              </a:spcAft>
            </a:pPr>
            <a:r>
              <a:rPr lang="en-US">
                <a:latin typeface="Arial"/>
                <a:cs typeface="Arial"/>
              </a:rPr>
              <a:t>Double Deckers </a:t>
            </a:r>
            <a:endParaRPr lang="en-US"/>
          </a:p>
          <a:p>
            <a:pPr marL="683895" lvl="1" indent="-226695">
              <a:spcBef>
                <a:spcPts val="0"/>
              </a:spcBef>
              <a:spcAft>
                <a:spcPts val="0"/>
              </a:spcAft>
            </a:pPr>
            <a:r>
              <a:rPr lang="en-US">
                <a:latin typeface="Arial"/>
                <a:cs typeface="Arial"/>
              </a:rPr>
              <a:t>30’ 35’ 40’ vehicles</a:t>
            </a:r>
            <a:endParaRPr lang="en-US"/>
          </a:p>
          <a:p>
            <a:pPr marL="683895" lvl="1" indent="-226695">
              <a:spcBef>
                <a:spcPts val="0"/>
              </a:spcBef>
              <a:spcAft>
                <a:spcPts val="0"/>
              </a:spcAft>
            </a:pPr>
            <a:r>
              <a:rPr lang="en-US">
                <a:latin typeface="Arial"/>
                <a:cs typeface="Arial"/>
              </a:rPr>
              <a:t>Community shuttles</a:t>
            </a:r>
            <a:endParaRPr lang="en-US"/>
          </a:p>
          <a:p>
            <a:pPr marL="0" indent="0">
              <a:spcBef>
                <a:spcPct val="0"/>
              </a:spcBef>
              <a:buNone/>
            </a:pPr>
            <a:endParaRPr lang="en-US">
              <a:cs typeface="Arial"/>
            </a:endParaRPr>
          </a:p>
          <a:p>
            <a:pPr marL="0" indent="0">
              <a:spcBef>
                <a:spcPct val="0"/>
              </a:spcBef>
              <a:buNone/>
            </a:pPr>
            <a:r>
              <a:rPr lang="en-US" b="1">
                <a:solidFill>
                  <a:srgbClr val="0D387A"/>
                </a:solidFill>
                <a:latin typeface="Arial"/>
                <a:cs typeface="Arial"/>
              </a:rPr>
              <a:t>Custom Transit (handyDART)</a:t>
            </a:r>
            <a:endParaRPr lang="en-US">
              <a:solidFill>
                <a:srgbClr val="0D387A"/>
              </a:solidFill>
              <a:cs typeface="Arial"/>
            </a:endParaRPr>
          </a:p>
          <a:p>
            <a:pPr marL="285750" indent="-285750">
              <a:spcBef>
                <a:spcPct val="0"/>
              </a:spcBef>
            </a:pPr>
            <a:r>
              <a:rPr lang="en-US">
                <a:latin typeface="Arial"/>
                <a:cs typeface="Arial"/>
              </a:rPr>
              <a:t>Door to door, demand responsive</a:t>
            </a:r>
            <a:endParaRPr lang="en-US">
              <a:cs typeface="Arial"/>
            </a:endParaRPr>
          </a:p>
          <a:p>
            <a:pPr marL="285750" indent="-285750">
              <a:spcBef>
                <a:spcPct val="0"/>
              </a:spcBef>
            </a:pPr>
            <a:r>
              <a:rPr lang="en-US">
                <a:latin typeface="Arial"/>
                <a:cs typeface="Arial"/>
              </a:rPr>
              <a:t>Eligible people with a disability</a:t>
            </a:r>
            <a:endParaRPr lang="en-US">
              <a:cs typeface="Arial"/>
            </a:endParaRPr>
          </a:p>
          <a:p>
            <a:pPr marL="285750" indent="-285750">
              <a:spcBef>
                <a:spcPct val="0"/>
              </a:spcBef>
            </a:pPr>
            <a:r>
              <a:rPr lang="en-US">
                <a:latin typeface="Arial"/>
                <a:cs typeface="Arial"/>
              </a:rPr>
              <a:t>Operated by First Canada ULC</a:t>
            </a:r>
            <a:endParaRPr lang="en-US">
              <a:cs typeface="Arial"/>
            </a:endParaRPr>
          </a:p>
          <a:p>
            <a:pPr marL="285750" indent="-285750">
              <a:spcBef>
                <a:spcPct val="0"/>
              </a:spcBef>
            </a:pPr>
            <a:r>
              <a:rPr lang="en-US">
                <a:latin typeface="Arial"/>
                <a:cs typeface="Arial"/>
              </a:rPr>
              <a:t>Supported by taxi programs</a:t>
            </a:r>
            <a:endParaRPr lang="en-US">
              <a:cs typeface="Arial"/>
            </a:endParaRPr>
          </a:p>
          <a:p>
            <a:pPr marL="229870" indent="-229870">
              <a:spcBef>
                <a:spcPct val="0"/>
              </a:spcBef>
            </a:pPr>
            <a:endParaRPr lang="en-US"/>
          </a:p>
          <a:p>
            <a:pPr marL="229870" indent="-229870"/>
            <a:endParaRPr lang="en-US">
              <a:solidFill>
                <a:srgbClr val="555555"/>
              </a:solidFill>
            </a:endParaRPr>
          </a:p>
        </p:txBody>
      </p:sp>
    </p:spTree>
    <p:extLst>
      <p:ext uri="{BB962C8B-B14F-4D97-AF65-F5344CB8AC3E}">
        <p14:creationId xmlns:p14="http://schemas.microsoft.com/office/powerpoint/2010/main" val="199946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 W3"/>
              </a:rPr>
              <a:t>System </a:t>
            </a:r>
            <a:br>
              <a:rPr lang="en-US" dirty="0">
                <a:ea typeface="ヒラギノ角ゴ Pro W3"/>
              </a:rPr>
            </a:br>
            <a:r>
              <a:rPr lang="en-US" dirty="0">
                <a:ea typeface="ヒラギノ角ゴ Pro W3"/>
              </a:rPr>
              <a:t>Overview</a:t>
            </a:r>
            <a:endParaRPr lang="en-US" dirty="0"/>
          </a:p>
        </p:txBody>
      </p:sp>
      <p:sp>
        <p:nvSpPr>
          <p:cNvPr id="4" name="Slide Number Placeholder 3"/>
          <p:cNvSpPr>
            <a:spLocks noGrp="1"/>
          </p:cNvSpPr>
          <p:nvPr>
            <p:ph type="sldNum" sz="quarter" idx="12"/>
          </p:nvPr>
        </p:nvSpPr>
        <p:spPr/>
        <p:txBody>
          <a:bodyPr/>
          <a:lstStyle/>
          <a:p>
            <a:fld id="{1A306698-BBD3-4F4D-A1CA-5DF9FB374063}" type="slidenum">
              <a:rPr lang="en-US" dirty="0" smtClean="0"/>
              <a:pPr/>
              <a:t>3</a:t>
            </a:fld>
            <a:endParaRPr lang="en-US" dirty="0"/>
          </a:p>
        </p:txBody>
      </p:sp>
      <p:pic>
        <p:nvPicPr>
          <p:cNvPr id="5" name="Picture 4">
            <a:extLst>
              <a:ext uri="{FF2B5EF4-FFF2-40B4-BE49-F238E27FC236}">
                <a16:creationId xmlns:a16="http://schemas.microsoft.com/office/drawing/2014/main" id="{536FDFF7-DB36-9847-9EE6-629409B1B87C}"/>
              </a:ext>
            </a:extLst>
          </p:cNvPr>
          <p:cNvPicPr>
            <a:picLocks noChangeAspect="1"/>
          </p:cNvPicPr>
          <p:nvPr/>
        </p:nvPicPr>
        <p:blipFill rotWithShape="1">
          <a:blip r:embed="rId3"/>
          <a:srcRect l="61357" r="90" b="-223"/>
          <a:stretch/>
        </p:blipFill>
        <p:spPr>
          <a:xfrm>
            <a:off x="3273769" y="217043"/>
            <a:ext cx="5533175" cy="5847252"/>
          </a:xfrm>
          <a:prstGeom prst="rect">
            <a:avLst/>
          </a:prstGeom>
        </p:spPr>
      </p:pic>
    </p:spTree>
    <p:extLst>
      <p:ext uri="{BB962C8B-B14F-4D97-AF65-F5344CB8AC3E}">
        <p14:creationId xmlns:p14="http://schemas.microsoft.com/office/powerpoint/2010/main" val="99419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p:cNvSpPr>
          <p:nvPr>
            <p:ph type="title"/>
          </p:nvPr>
        </p:nvSpPr>
        <p:spPr>
          <a:xfrm>
            <a:off x="462579" y="274638"/>
            <a:ext cx="8224222" cy="1113098"/>
          </a:xfrm>
        </p:spPr>
        <p:txBody>
          <a:bodyPr/>
          <a:lstStyle/>
          <a:p>
            <a:r>
              <a:rPr lang="en-US" altLang="en-US" sz="3000">
                <a:latin typeface="Arial" panose="020B0604020202020204" pitchFamily="34" charset="0"/>
                <a:cs typeface="Arial" panose="020B0604020202020204" pitchFamily="34" charset="0"/>
              </a:rPr>
              <a:t>System Operates Through Partnership:</a:t>
            </a:r>
            <a:br>
              <a:rPr lang="en-US" altLang="en-US" sz="30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BC Transit’s Model</a:t>
            </a:r>
            <a:endParaRPr lang="en-US" altLang="en-US" sz="2800">
              <a:latin typeface="Arial" panose="020B0604020202020204" pitchFamily="34" charset="0"/>
              <a:cs typeface="Arial" panose="020B0604020202020204" pitchFamily="34" charset="0"/>
            </a:endParaRPr>
          </a:p>
        </p:txBody>
      </p:sp>
      <p:sp>
        <p:nvSpPr>
          <p:cNvPr id="9220" name="Rectangle 3"/>
          <p:cNvSpPr>
            <a:spLocks noGrp="1"/>
          </p:cNvSpPr>
          <p:nvPr>
            <p:ph sz="half" idx="2"/>
          </p:nvPr>
        </p:nvSpPr>
        <p:spPr>
          <a:xfrm>
            <a:off x="4629596" y="1562576"/>
            <a:ext cx="4406899" cy="4392488"/>
          </a:xfrm>
        </p:spPr>
        <p:txBody>
          <a:bodyPr/>
          <a:lstStyle/>
          <a:p>
            <a:pPr marL="229870" indent="-229870">
              <a:lnSpc>
                <a:spcPct val="80000"/>
              </a:lnSpc>
              <a:buFont typeface="Arial" panose="020B0604020202020204" pitchFamily="34" charset="0"/>
              <a:buNone/>
            </a:pPr>
            <a:r>
              <a:rPr lang="en-CA" altLang="en-US" sz="1800" b="1" dirty="0">
                <a:latin typeface="Arial"/>
                <a:cs typeface="Arial"/>
              </a:rPr>
              <a:t>Victoria Regional Transit Commission</a:t>
            </a:r>
            <a:endParaRPr lang="en-US" altLang="en-US" sz="1800" b="1" dirty="0">
              <a:latin typeface="Arial"/>
              <a:cs typeface="Arial"/>
            </a:endParaRPr>
          </a:p>
          <a:p>
            <a:pPr marL="229870" indent="-229870">
              <a:lnSpc>
                <a:spcPct val="80000"/>
              </a:lnSpc>
            </a:pPr>
            <a:r>
              <a:rPr lang="en-US" altLang="en-US" sz="1800" dirty="0">
                <a:latin typeface="Arial"/>
                <a:cs typeface="Arial"/>
              </a:rPr>
              <a:t>Plans community, establishes transit priorities and routes</a:t>
            </a:r>
          </a:p>
          <a:p>
            <a:pPr marL="229870" indent="-229870">
              <a:lnSpc>
                <a:spcPct val="80000"/>
              </a:lnSpc>
            </a:pPr>
            <a:r>
              <a:rPr lang="en-US" altLang="en-US" sz="1800" dirty="0">
                <a:latin typeface="Arial"/>
                <a:cs typeface="Arial"/>
              </a:rPr>
              <a:t>Sets service levels and approves budgets</a:t>
            </a:r>
          </a:p>
          <a:p>
            <a:pPr marL="229870" indent="-229870">
              <a:lnSpc>
                <a:spcPct val="80000"/>
              </a:lnSpc>
            </a:pPr>
            <a:r>
              <a:rPr lang="en-US" altLang="en-US" sz="1800" dirty="0">
                <a:latin typeface="Arial"/>
                <a:cs typeface="Arial"/>
              </a:rPr>
              <a:t>Set fares</a:t>
            </a:r>
          </a:p>
          <a:p>
            <a:pPr marL="229870" indent="-229870">
              <a:lnSpc>
                <a:spcPct val="80000"/>
              </a:lnSpc>
            </a:pPr>
            <a:r>
              <a:rPr lang="en-US" altLang="en-US" sz="1800" dirty="0">
                <a:latin typeface="Arial"/>
                <a:cs typeface="Arial"/>
              </a:rPr>
              <a:t>Provide local tax subsidy</a:t>
            </a:r>
          </a:p>
          <a:p>
            <a:pPr marL="229870" indent="-229870">
              <a:lnSpc>
                <a:spcPct val="80000"/>
              </a:lnSpc>
              <a:buFont typeface="Arial" panose="020B0604020202020204" pitchFamily="34" charset="0"/>
              <a:buNone/>
            </a:pPr>
            <a:endParaRPr lang="en-US" altLang="en-US" sz="1800" b="1" dirty="0">
              <a:latin typeface="Arial" panose="020B0604020202020204" pitchFamily="34" charset="0"/>
              <a:cs typeface="Arial" panose="020B0604020202020204" pitchFamily="34" charset="0"/>
            </a:endParaRPr>
          </a:p>
          <a:p>
            <a:pPr marL="229870" indent="-229870">
              <a:lnSpc>
                <a:spcPct val="80000"/>
              </a:lnSpc>
              <a:buFont typeface="Arial" panose="020B0604020202020204" pitchFamily="34" charset="0"/>
              <a:buNone/>
            </a:pPr>
            <a:r>
              <a:rPr lang="en-US" altLang="en-US" sz="1800" b="1" dirty="0">
                <a:latin typeface="Arial"/>
                <a:cs typeface="Arial"/>
              </a:rPr>
              <a:t>BC Transit</a:t>
            </a:r>
          </a:p>
          <a:p>
            <a:pPr marL="229870" indent="-229870">
              <a:lnSpc>
                <a:spcPct val="80000"/>
              </a:lnSpc>
            </a:pPr>
            <a:r>
              <a:rPr lang="en-US" altLang="en-US" sz="1800" dirty="0">
                <a:latin typeface="Arial"/>
                <a:cs typeface="Arial"/>
              </a:rPr>
              <a:t>Turns VRTC priorities into transit operating and capital plans</a:t>
            </a:r>
          </a:p>
          <a:p>
            <a:pPr marL="229870" indent="-229870">
              <a:lnSpc>
                <a:spcPct val="80000"/>
              </a:lnSpc>
            </a:pPr>
            <a:r>
              <a:rPr lang="en-US" altLang="en-US" sz="1800" dirty="0">
                <a:latin typeface="Arial"/>
                <a:cs typeface="Arial"/>
              </a:rPr>
              <a:t>Works with Province to access funding</a:t>
            </a:r>
          </a:p>
          <a:p>
            <a:pPr marL="229870" indent="-229870">
              <a:lnSpc>
                <a:spcPct val="80000"/>
              </a:lnSpc>
            </a:pPr>
            <a:r>
              <a:rPr lang="en-US" altLang="en-US" sz="1800" dirty="0">
                <a:latin typeface="Arial"/>
                <a:cs typeface="Arial"/>
              </a:rPr>
              <a:t>Operates Victoria conventional service</a:t>
            </a:r>
          </a:p>
          <a:p>
            <a:pPr marL="683895" lvl="1" indent="-226695">
              <a:lnSpc>
                <a:spcPct val="80000"/>
              </a:lnSpc>
            </a:pPr>
            <a:r>
              <a:rPr lang="en-US" altLang="en-US" sz="1400" dirty="0">
                <a:latin typeface="Arial"/>
                <a:cs typeface="Arial"/>
              </a:rPr>
              <a:t>Custom Transit operated via contracted service provider</a:t>
            </a:r>
            <a:endParaRPr lang="en-US" altLang="en-US" sz="1400" dirty="0">
              <a:cs typeface="Arial"/>
            </a:endParaRPr>
          </a:p>
          <a:p>
            <a:pPr marL="229870" indent="-229870">
              <a:lnSpc>
                <a:spcPct val="80000"/>
              </a:lnSpc>
            </a:pPr>
            <a:r>
              <a:rPr lang="en-US" altLang="en-US" sz="1800" dirty="0">
                <a:latin typeface="Arial"/>
                <a:cs typeface="Arial"/>
              </a:rPr>
              <a:t>Manages capital program</a:t>
            </a:r>
          </a:p>
          <a:p>
            <a:pPr marL="229870" indent="-229870">
              <a:lnSpc>
                <a:spcPct val="80000"/>
              </a:lnSpc>
            </a:pPr>
            <a:endParaRPr lang="en-US" altLang="en-US" sz="1800" dirty="0"/>
          </a:p>
        </p:txBody>
      </p:sp>
      <p:sp>
        <p:nvSpPr>
          <p:cNvPr id="92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fld id="{BF0A7F5C-CFC0-42AB-85D1-EDD2C605FC4A}" type="slidenum">
              <a:rPr lang="en-US" altLang="en-US" sz="1100">
                <a:solidFill>
                  <a:schemeClr val="bg1"/>
                </a:solidFill>
                <a:cs typeface="Arial" panose="020B0604020202020204" pitchFamily="34" charset="0"/>
              </a:rPr>
              <a:pPr eaLnBrk="1" hangingPunct="1"/>
              <a:t>4</a:t>
            </a:fld>
            <a:endParaRPr lang="en-US" altLang="en-US">
              <a:solidFill>
                <a:schemeClr val="bg1"/>
              </a:solidFill>
              <a:cs typeface="Arial" panose="020B0604020202020204" pitchFamily="34" charset="0"/>
            </a:endParaRPr>
          </a:p>
        </p:txBody>
      </p:sp>
      <p:pic>
        <p:nvPicPr>
          <p:cNvPr id="9221" name="Picture 4" descr="Service_Agreement_july 19 ed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8800"/>
            <a:ext cx="414496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6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fld id="{1DF31F37-6F0D-490C-BE53-DC22DB7ED3C0}" type="slidenum">
              <a:rPr lang="en-US" altLang="en-US">
                <a:solidFill>
                  <a:srgbClr val="898989"/>
                </a:solidFill>
                <a:latin typeface="Calibri" panose="020F0502020204030204" pitchFamily="34" charset="0"/>
              </a:rPr>
              <a:pPr eaLnBrk="1" hangingPunct="1"/>
              <a:t>5</a:t>
            </a:fld>
            <a:endParaRPr lang="en-US" altLang="en-US">
              <a:solidFill>
                <a:srgbClr val="898989"/>
              </a:solidFill>
              <a:latin typeface="Calibri" panose="020F0502020204030204" pitchFamily="34" charset="0"/>
            </a:endParaRPr>
          </a:p>
        </p:txBody>
      </p:sp>
      <p:sp>
        <p:nvSpPr>
          <p:cNvPr id="6147" name="Rectangle 2"/>
          <p:cNvSpPr>
            <a:spLocks noGrp="1"/>
          </p:cNvSpPr>
          <p:nvPr>
            <p:ph type="title"/>
          </p:nvPr>
        </p:nvSpPr>
        <p:spPr>
          <a:xfrm>
            <a:off x="494852" y="274638"/>
            <a:ext cx="8572948" cy="944562"/>
          </a:xfrm>
        </p:spPr>
        <p:txBody>
          <a:bodyPr/>
          <a:lstStyle/>
          <a:p>
            <a:r>
              <a:rPr lang="en-US" altLang="en-US" sz="3000">
                <a:latin typeface="Arial" panose="020B0604020202020204" pitchFamily="34" charset="0"/>
                <a:cs typeface="Arial" panose="020B0604020202020204" pitchFamily="34" charset="0"/>
              </a:rPr>
              <a:t>Background: Victoria Regional Transit Commission</a:t>
            </a:r>
          </a:p>
        </p:txBody>
      </p:sp>
      <p:sp>
        <p:nvSpPr>
          <p:cNvPr id="6148" name="Rectangle 3"/>
          <p:cNvSpPr>
            <a:spLocks noGrp="1"/>
          </p:cNvSpPr>
          <p:nvPr>
            <p:ph type="body" idx="1"/>
          </p:nvPr>
        </p:nvSpPr>
        <p:spPr>
          <a:xfrm>
            <a:off x="2819400" y="1533872"/>
            <a:ext cx="6248400" cy="4343400"/>
          </a:xfrm>
        </p:spPr>
        <p:txBody>
          <a:bodyPr/>
          <a:lstStyle/>
          <a:p>
            <a:pPr>
              <a:lnSpc>
                <a:spcPct val="80000"/>
              </a:lnSpc>
            </a:pPr>
            <a:r>
              <a:rPr lang="en-US" altLang="en-US" sz="2000" dirty="0">
                <a:latin typeface="Arial" panose="020B0604020202020204" pitchFamily="34" charset="0"/>
                <a:cs typeface="Arial" panose="020B0604020202020204" pitchFamily="34" charset="0"/>
              </a:rPr>
              <a:t>Established under the </a:t>
            </a:r>
            <a:r>
              <a:rPr lang="en-US" altLang="en-US" sz="2000" i="1" dirty="0">
                <a:latin typeface="Arial" panose="020B0604020202020204" pitchFamily="34" charset="0"/>
                <a:cs typeface="Arial" panose="020B0604020202020204" pitchFamily="34" charset="0"/>
              </a:rPr>
              <a:t>British Columbia Transit Act</a:t>
            </a:r>
          </a:p>
          <a:p>
            <a:pPr lvl="1">
              <a:lnSpc>
                <a:spcPct val="80000"/>
              </a:lnSpc>
            </a:pPr>
            <a:r>
              <a:rPr lang="en-US" altLang="en-US" sz="2000" dirty="0"/>
              <a:t>Local government representation for transit services in the CRD</a:t>
            </a:r>
          </a:p>
          <a:p>
            <a:pPr>
              <a:lnSpc>
                <a:spcPct val="80000"/>
              </a:lnSpc>
              <a:spcAft>
                <a:spcPts val="1200"/>
              </a:spcAft>
            </a:pPr>
            <a:r>
              <a:rPr lang="en-US" altLang="en-US" sz="2000" dirty="0">
                <a:latin typeface="Arial" panose="020B0604020202020204" pitchFamily="34" charset="0"/>
                <a:cs typeface="Arial" panose="020B0604020202020204" pitchFamily="34" charset="0"/>
              </a:rPr>
              <a:t>Eight elected local government officials are appointed by the Province</a:t>
            </a:r>
            <a:endParaRPr lang="en-CA" altLang="en-US" sz="2000" dirty="0">
              <a:latin typeface="Arial" panose="020B0604020202020204" pitchFamily="34" charset="0"/>
              <a:cs typeface="Arial" panose="020B0604020202020204" pitchFamily="34" charset="0"/>
            </a:endParaRPr>
          </a:p>
          <a:p>
            <a:pPr>
              <a:lnSpc>
                <a:spcPct val="80000"/>
              </a:lnSpc>
              <a:spcAft>
                <a:spcPts val="1200"/>
              </a:spcAft>
            </a:pPr>
            <a:r>
              <a:rPr lang="en-US" altLang="en-US" sz="2000" dirty="0">
                <a:latin typeface="Arial" panose="020B0604020202020204" pitchFamily="34" charset="0"/>
                <a:cs typeface="Arial" panose="020B0604020202020204" pitchFamily="34" charset="0"/>
              </a:rPr>
              <a:t>Chair is designated by the Minister responsible for BC Transit </a:t>
            </a:r>
            <a:endParaRPr lang="en-CA" altLang="en-US" sz="2000" dirty="0">
              <a:latin typeface="Arial" panose="020B0604020202020204" pitchFamily="34" charset="0"/>
              <a:cs typeface="Arial" panose="020B0604020202020204" pitchFamily="34" charset="0"/>
            </a:endParaRPr>
          </a:p>
          <a:p>
            <a:pPr>
              <a:lnSpc>
                <a:spcPct val="80000"/>
              </a:lnSpc>
              <a:spcAft>
                <a:spcPts val="1200"/>
              </a:spcAft>
            </a:pPr>
            <a:r>
              <a:rPr lang="en-US" altLang="en-US" sz="2000" dirty="0">
                <a:latin typeface="Arial" panose="020B0604020202020204" pitchFamily="34" charset="0"/>
                <a:cs typeface="Arial" panose="020B0604020202020204" pitchFamily="34" charset="0"/>
              </a:rPr>
              <a:t>Appointment process, composition and term described in the </a:t>
            </a:r>
            <a:r>
              <a:rPr lang="en-US" altLang="en-US" sz="2000" i="1" dirty="0">
                <a:latin typeface="Arial" panose="020B0604020202020204" pitchFamily="34" charset="0"/>
                <a:cs typeface="Arial" panose="020B0604020202020204" pitchFamily="34" charset="0"/>
              </a:rPr>
              <a:t>Act</a:t>
            </a:r>
            <a:endParaRPr lang="en-CA" altLang="en-US" sz="2000" i="1" dirty="0">
              <a:latin typeface="Arial" panose="020B0604020202020204" pitchFamily="34" charset="0"/>
              <a:cs typeface="Arial" panose="020B0604020202020204" pitchFamily="34" charset="0"/>
            </a:endParaRPr>
          </a:p>
          <a:p>
            <a:pPr>
              <a:lnSpc>
                <a:spcPct val="80000"/>
              </a:lnSpc>
              <a:spcAft>
                <a:spcPts val="1200"/>
              </a:spcAft>
            </a:pPr>
            <a:r>
              <a:rPr lang="en-US" altLang="en-US" sz="2000" dirty="0">
                <a:latin typeface="Arial" panose="020B0604020202020204" pitchFamily="34" charset="0"/>
                <a:cs typeface="Arial" panose="020B0604020202020204" pitchFamily="34" charset="0"/>
              </a:rPr>
              <a:t>Staff, resources and contracted services provided by BC Transit</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219200"/>
            <a:ext cx="1993900" cy="4506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104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2" descr="Duncanville%20Main%20Street%20redesign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018" y="2060848"/>
            <a:ext cx="456648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fld id="{8B6526F5-4AAF-4BD3-8ABC-C55C47E74848}" type="slidenum">
              <a:rPr lang="en-US" altLang="en-US" sz="1100">
                <a:solidFill>
                  <a:srgbClr val="FFFFFF"/>
                </a:solidFill>
              </a:rPr>
              <a:pPr eaLnBrk="1" hangingPunct="1"/>
              <a:t>6</a:t>
            </a:fld>
            <a:endParaRPr lang="en-US" altLang="en-US" sz="1400">
              <a:solidFill>
                <a:srgbClr val="FFFFFF"/>
              </a:solidFill>
            </a:endParaRPr>
          </a:p>
        </p:txBody>
      </p:sp>
      <p:sp>
        <p:nvSpPr>
          <p:cNvPr id="31746" name="Rectangle 2"/>
          <p:cNvSpPr>
            <a:spLocks noGrp="1" noChangeArrowheads="1"/>
          </p:cNvSpPr>
          <p:nvPr>
            <p:ph type="title" idx="4294967295"/>
          </p:nvPr>
        </p:nvSpPr>
        <p:spPr>
          <a:xfrm>
            <a:off x="533400" y="269776"/>
            <a:ext cx="8153400" cy="1143000"/>
          </a:xfrm>
          <a:noFill/>
          <a:ln>
            <a:noFill/>
          </a:ln>
        </p:spPr>
        <p:txBody>
          <a:bodyPr vert="horz" wrap="square" lIns="91440" tIns="45720" rIns="91440" bIns="45720" numCol="1" anchor="ctr" anchorCtr="0" compatLnSpc="1">
            <a:prstTxWarp prst="textNoShape">
              <a:avLst/>
            </a:prstTxWarp>
          </a:bodyPr>
          <a:lstStyle/>
          <a:p>
            <a:r>
              <a:rPr lang="en-CA" altLang="en-US" sz="3000">
                <a:latin typeface="Arial" panose="020B0604020202020204" pitchFamily="34" charset="0"/>
                <a:cs typeface="Arial" panose="020B0604020202020204" pitchFamily="34" charset="0"/>
              </a:rPr>
              <a:t>Local Government Collaboration</a:t>
            </a:r>
            <a:endParaRPr lang="en-US" altLang="en-US" sz="3000">
              <a:latin typeface="Arial" panose="020B0604020202020204" pitchFamily="34" charset="0"/>
              <a:cs typeface="Arial" panose="020B0604020202020204" pitchFamily="34" charset="0"/>
            </a:endParaRPr>
          </a:p>
        </p:txBody>
      </p:sp>
      <p:sp>
        <p:nvSpPr>
          <p:cNvPr id="9219" name="Content Placeholder 2"/>
          <p:cNvSpPr txBox="1">
            <a:spLocks/>
          </p:cNvSpPr>
          <p:nvPr/>
        </p:nvSpPr>
        <p:spPr bwMode="auto">
          <a:xfrm>
            <a:off x="251520" y="1556792"/>
            <a:ext cx="432048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spcBef>
                <a:spcPct val="20000"/>
              </a:spcBef>
              <a:buClr>
                <a:srgbClr val="31AA29"/>
              </a:buClr>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Bus stops and shelters</a:t>
            </a:r>
          </a:p>
          <a:p>
            <a:pPr marL="285750" indent="-285750">
              <a:spcBef>
                <a:spcPct val="20000"/>
              </a:spcBef>
              <a:buClr>
                <a:srgbClr val="31AA29"/>
              </a:buClr>
              <a:buFont typeface="Arial" panose="020B0604020202020204" pitchFamily="34" charset="0"/>
              <a:buChar char="•"/>
              <a:defRPr/>
            </a:pPr>
            <a:r>
              <a:rPr lang="en-CA" dirty="0">
                <a:solidFill>
                  <a:schemeClr val="tx1">
                    <a:lumMod val="75000"/>
                    <a:lumOff val="25000"/>
                  </a:schemeClr>
                </a:solidFill>
                <a:latin typeface="Arial" panose="020B0604020202020204" pitchFamily="34" charset="0"/>
                <a:cs typeface="Arial" panose="020B0604020202020204" pitchFamily="34" charset="0"/>
              </a:rPr>
              <a:t>Collaboration on infrastructure for multi modal transportation (municipalities responsible for roads)</a:t>
            </a:r>
          </a:p>
          <a:p>
            <a:pPr marL="285750" indent="-285750">
              <a:spcBef>
                <a:spcPct val="20000"/>
              </a:spcBef>
              <a:spcAft>
                <a:spcPts val="0"/>
              </a:spcAft>
              <a:buClr>
                <a:srgbClr val="31AA29"/>
              </a:buClr>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Local planning initiatives (OCP etc.)</a:t>
            </a:r>
          </a:p>
          <a:p>
            <a:pPr marL="285750" indent="-285750">
              <a:spcBef>
                <a:spcPct val="20000"/>
              </a:spcBef>
              <a:spcAft>
                <a:spcPts val="600"/>
              </a:spcAft>
              <a:buClr>
                <a:srgbClr val="31AA29"/>
              </a:buClr>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Development Referrals</a:t>
            </a:r>
          </a:p>
          <a:p>
            <a:pPr marL="285750" indent="-285750">
              <a:spcBef>
                <a:spcPct val="20000"/>
              </a:spcBef>
              <a:spcAft>
                <a:spcPts val="600"/>
              </a:spcAft>
              <a:buClr>
                <a:srgbClr val="31AA29"/>
              </a:buClr>
              <a:buFont typeface="Arial" panose="020B0604020202020204" pitchFamily="34" charset="0"/>
              <a:buChar char="•"/>
              <a:defRPr/>
            </a:pPr>
            <a:r>
              <a:rPr lang="en-CA" dirty="0">
                <a:solidFill>
                  <a:schemeClr val="tx1">
                    <a:lumMod val="75000"/>
                    <a:lumOff val="25000"/>
                  </a:schemeClr>
                </a:solidFill>
                <a:latin typeface="Arial" panose="020B0604020202020204" pitchFamily="34" charset="0"/>
                <a:cs typeface="Arial" panose="020B0604020202020204" pitchFamily="34" charset="0"/>
              </a:rPr>
              <a:t>Stakeholder engagement</a:t>
            </a:r>
          </a:p>
          <a:p>
            <a:pPr marL="285750" indent="-285750">
              <a:spcBef>
                <a:spcPct val="20000"/>
              </a:spcBef>
              <a:spcAft>
                <a:spcPts val="600"/>
              </a:spcAft>
              <a:buClr>
                <a:srgbClr val="31AA29"/>
              </a:buClr>
              <a:buFont typeface="Arial" panose="020B0604020202020204" pitchFamily="34" charset="0"/>
              <a:buChar char="•"/>
              <a:defRPr/>
            </a:pPr>
            <a:r>
              <a:rPr lang="en-CA" dirty="0">
                <a:solidFill>
                  <a:schemeClr val="tx1">
                    <a:lumMod val="75000"/>
                    <a:lumOff val="25000"/>
                  </a:schemeClr>
                </a:solidFill>
                <a:latin typeface="Arial" panose="020B0604020202020204" pitchFamily="34" charset="0"/>
                <a:cs typeface="Arial" panose="020B0604020202020204" pitchFamily="34" charset="0"/>
              </a:rPr>
              <a:t>Collaboration with MOTI on Highways infrastructure</a:t>
            </a:r>
          </a:p>
          <a:p>
            <a:pPr marL="285750" indent="-285750">
              <a:spcBef>
                <a:spcPct val="20000"/>
              </a:spcBef>
              <a:spcAft>
                <a:spcPts val="600"/>
              </a:spcAft>
              <a:buClr>
                <a:srgbClr val="31AA29"/>
              </a:buClr>
              <a:buFont typeface="Arial" panose="020B0604020202020204" pitchFamily="34" charset="0"/>
              <a:buChar char="•"/>
              <a:defRPr/>
            </a:pPr>
            <a:r>
              <a:rPr lang="en-CA" dirty="0">
                <a:solidFill>
                  <a:schemeClr val="tx1">
                    <a:lumMod val="75000"/>
                    <a:lumOff val="25000"/>
                  </a:schemeClr>
                </a:solidFill>
                <a:latin typeface="Arial" panose="020B0604020202020204" pitchFamily="34" charset="0"/>
                <a:cs typeface="Arial" panose="020B0604020202020204" pitchFamily="34" charset="0"/>
              </a:rPr>
              <a:t>Collaboration with CRD on regional growth strategies, regional parks and trails</a:t>
            </a:r>
          </a:p>
        </p:txBody>
      </p:sp>
      <p:sp>
        <p:nvSpPr>
          <p:cNvPr id="3" name="Rectangle 2"/>
          <p:cNvSpPr/>
          <p:nvPr/>
        </p:nvSpPr>
        <p:spPr>
          <a:xfrm>
            <a:off x="88392" y="4147673"/>
            <a:ext cx="4572000" cy="701731"/>
          </a:xfrm>
          <a:prstGeom prst="rect">
            <a:avLst/>
          </a:prstGeom>
        </p:spPr>
        <p:txBody>
          <a:bodyPr>
            <a:spAutoFit/>
          </a:bodyPr>
          <a:lstStyle/>
          <a:p>
            <a:pPr>
              <a:spcBef>
                <a:spcPct val="20000"/>
              </a:spcBef>
              <a:buClr>
                <a:srgbClr val="31AA29"/>
              </a:buClr>
              <a:defRPr/>
            </a:pPr>
            <a:endParaRPr lang="en-US">
              <a:solidFill>
                <a:srgbClr val="0D387A"/>
              </a:solidFill>
              <a:cs typeface="Arial" panose="020B0604020202020204" pitchFamily="34" charset="0"/>
            </a:endParaRPr>
          </a:p>
          <a:p>
            <a:pPr>
              <a:spcBef>
                <a:spcPct val="20000"/>
              </a:spcBef>
              <a:buClr>
                <a:srgbClr val="31AA29"/>
              </a:buClr>
              <a:defRPr/>
            </a:pPr>
            <a:endParaRPr lang="en-US">
              <a:solidFill>
                <a:srgbClr val="0D387A"/>
              </a:solidFill>
              <a:cs typeface="Arial" panose="020B0604020202020204" pitchFamily="34" charset="0"/>
            </a:endParaRPr>
          </a:p>
        </p:txBody>
      </p:sp>
    </p:spTree>
    <p:extLst>
      <p:ext uri="{BB962C8B-B14F-4D97-AF65-F5344CB8AC3E}">
        <p14:creationId xmlns:p14="http://schemas.microsoft.com/office/powerpoint/2010/main" val="135884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EB3890-EF5B-4111-6EDD-3B0A5CF7E4BC}"/>
              </a:ext>
            </a:extLst>
          </p:cNvPr>
          <p:cNvSpPr>
            <a:spLocks noGrp="1"/>
          </p:cNvSpPr>
          <p:nvPr>
            <p:ph type="title"/>
          </p:nvPr>
        </p:nvSpPr>
        <p:spPr/>
        <p:txBody>
          <a:bodyPr/>
          <a:lstStyle/>
          <a:p>
            <a:r>
              <a:rPr lang="en-US" dirty="0">
                <a:ea typeface="ヒラギノ角ゴ Pro W3"/>
              </a:rPr>
              <a:t>CRD Transportation Governance Engagement</a:t>
            </a:r>
            <a:endParaRPr lang="en-US" dirty="0"/>
          </a:p>
        </p:txBody>
      </p:sp>
      <p:sp>
        <p:nvSpPr>
          <p:cNvPr id="2" name="Slide Number Placeholder 1">
            <a:extLst>
              <a:ext uri="{FF2B5EF4-FFF2-40B4-BE49-F238E27FC236}">
                <a16:creationId xmlns:a16="http://schemas.microsoft.com/office/drawing/2014/main" id="{BB2DFBD8-B89D-AC58-73FB-6B552132B223}"/>
              </a:ext>
            </a:extLst>
          </p:cNvPr>
          <p:cNvSpPr>
            <a:spLocks noGrp="1"/>
          </p:cNvSpPr>
          <p:nvPr>
            <p:ph type="sldNum" sz="quarter" idx="12"/>
          </p:nvPr>
        </p:nvSpPr>
        <p:spPr/>
        <p:txBody>
          <a:bodyPr/>
          <a:lstStyle/>
          <a:p>
            <a:fld id="{7DA4DFB7-0BF2-4E44-899D-C4449B85B30E}" type="slidenum">
              <a:rPr lang="en-US"/>
              <a:pPr/>
              <a:t>7</a:t>
            </a:fld>
            <a:endParaRPr lang="en-US"/>
          </a:p>
        </p:txBody>
      </p:sp>
      <p:sp>
        <p:nvSpPr>
          <p:cNvPr id="7" name="Content Placeholder 6">
            <a:extLst>
              <a:ext uri="{FF2B5EF4-FFF2-40B4-BE49-F238E27FC236}">
                <a16:creationId xmlns:a16="http://schemas.microsoft.com/office/drawing/2014/main" id="{6C77D93D-1716-4257-5CC8-9A39C2FC3AC0}"/>
              </a:ext>
            </a:extLst>
          </p:cNvPr>
          <p:cNvSpPr>
            <a:spLocks noGrp="1"/>
          </p:cNvSpPr>
          <p:nvPr>
            <p:ph idx="1"/>
          </p:nvPr>
        </p:nvSpPr>
        <p:spPr/>
        <p:txBody>
          <a:bodyPr/>
          <a:lstStyle/>
          <a:p>
            <a:pPr marL="229870" indent="-229870"/>
            <a:r>
              <a:rPr lang="en-US" dirty="0">
                <a:latin typeface="Arial"/>
                <a:cs typeface="Arial"/>
              </a:rPr>
              <a:t>Engagement workbook submitted on behalf of Victoria Regional Transit Commission</a:t>
            </a:r>
          </a:p>
          <a:p>
            <a:pPr marL="229870" indent="-229870"/>
            <a:r>
              <a:rPr lang="en-US" dirty="0">
                <a:latin typeface="Arial"/>
                <a:cs typeface="Arial"/>
              </a:rPr>
              <a:t>BC Transit and the VRTC will continue to work with CRD on next steps</a:t>
            </a:r>
            <a:endParaRPr lang="en-US" dirty="0"/>
          </a:p>
        </p:txBody>
      </p:sp>
      <p:pic>
        <p:nvPicPr>
          <p:cNvPr id="8" name="Picture 7" descr="A city next to a body of water&#10;&#10;Description automatically generated">
            <a:extLst>
              <a:ext uri="{FF2B5EF4-FFF2-40B4-BE49-F238E27FC236}">
                <a16:creationId xmlns:a16="http://schemas.microsoft.com/office/drawing/2014/main" id="{294F5D71-ADCB-D724-EDCD-EAB4E63C18D4}"/>
              </a:ext>
            </a:extLst>
          </p:cNvPr>
          <p:cNvPicPr>
            <a:picLocks noChangeAspect="1"/>
          </p:cNvPicPr>
          <p:nvPr/>
        </p:nvPicPr>
        <p:blipFill>
          <a:blip r:embed="rId2"/>
          <a:stretch>
            <a:fillRect/>
          </a:stretch>
        </p:blipFill>
        <p:spPr>
          <a:xfrm>
            <a:off x="6034088" y="3017265"/>
            <a:ext cx="2671763" cy="29189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7137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4C1C-2ABB-2B7A-860A-7BE954D6E85E}"/>
              </a:ext>
            </a:extLst>
          </p:cNvPr>
          <p:cNvSpPr txBox="1">
            <a:spLocks noGrp="1"/>
          </p:cNvSpPr>
          <p:nvPr>
            <p:ph type="title"/>
          </p:nvPr>
        </p:nvSpPr>
        <p:spPr>
          <a:xfrm>
            <a:off x="102111" y="173306"/>
            <a:ext cx="8229600" cy="960440"/>
          </a:xfrm>
          <a:prstGeom prst="rect">
            <a:avLst/>
          </a:prstGeom>
          <a:noFill/>
          <a:ln>
            <a:noFill/>
          </a:ln>
        </p:spPr>
        <p:txBody>
          <a:bodyPr vert="horz" wrap="square" lIns="91440" tIns="45720" rIns="91440" bIns="45720" anchor="ctr" anchorCtr="0" compatLnSpc="1">
            <a:noAutofit/>
          </a:bodyPr>
          <a:lstStyle/>
          <a:p>
            <a:pPr lvl="0"/>
            <a:r>
              <a:rPr lang="en-US" dirty="0"/>
              <a:t>VRTS Facility Master Plan</a:t>
            </a:r>
          </a:p>
        </p:txBody>
      </p:sp>
      <p:sp>
        <p:nvSpPr>
          <p:cNvPr id="3" name="Content Placeholder 2">
            <a:extLst>
              <a:ext uri="{FF2B5EF4-FFF2-40B4-BE49-F238E27FC236}">
                <a16:creationId xmlns:a16="http://schemas.microsoft.com/office/drawing/2014/main" id="{B4A5B727-EA0D-7347-17ED-BB19C3A8971F}"/>
              </a:ext>
            </a:extLst>
          </p:cNvPr>
          <p:cNvSpPr txBox="1">
            <a:spLocks noGrp="1"/>
          </p:cNvSpPr>
          <p:nvPr>
            <p:ph idx="1"/>
          </p:nvPr>
        </p:nvSpPr>
        <p:spPr>
          <a:xfrm>
            <a:off x="102110" y="1171703"/>
            <a:ext cx="6064227" cy="4864718"/>
          </a:xfrm>
        </p:spPr>
        <p:txBody>
          <a:bodyPr/>
          <a:lstStyle/>
          <a:p>
            <a:pPr marL="285750" lvl="0" indent="-285750"/>
            <a:r>
              <a:rPr lang="en-CA" sz="1700" dirty="0">
                <a:latin typeface="Arial"/>
                <a:cs typeface="Arial"/>
              </a:rPr>
              <a:t>In June 2022 the Commission endorsed the VRTS Facility Master Plan, including:</a:t>
            </a:r>
            <a:endParaRPr lang="en-US" sz="1700" dirty="0">
              <a:latin typeface="Arial"/>
              <a:cs typeface="Arial"/>
            </a:endParaRPr>
          </a:p>
          <a:p>
            <a:pPr marL="683895" lvl="1" indent="-226695"/>
            <a:r>
              <a:rPr lang="en-CA" sz="1700" dirty="0"/>
              <a:t>A strategic roadmap for future transit facility investment options that support a transition to battery electric buses and a future transit fleet of up to 600 conventional buses and 110 </a:t>
            </a:r>
            <a:r>
              <a:rPr lang="en-CA" sz="1700" dirty="0" err="1"/>
              <a:t>handyDART</a:t>
            </a:r>
            <a:r>
              <a:rPr lang="en-CA" sz="1700" dirty="0"/>
              <a:t> buses</a:t>
            </a:r>
          </a:p>
          <a:p>
            <a:pPr marL="683260" lvl="1" indent="-229870"/>
            <a:r>
              <a:rPr lang="en-US" sz="1700" b="1" dirty="0">
                <a:solidFill>
                  <a:srgbClr val="009FC2"/>
                </a:solidFill>
              </a:rPr>
              <a:t>View Royal </a:t>
            </a:r>
            <a:r>
              <a:rPr lang="en-US" sz="1700" b="1" dirty="0" err="1">
                <a:solidFill>
                  <a:srgbClr val="009FC2"/>
                </a:solidFill>
              </a:rPr>
              <a:t>handydart</a:t>
            </a:r>
            <a:r>
              <a:rPr lang="en-US" sz="1700" b="1" dirty="0"/>
              <a:t> </a:t>
            </a:r>
            <a:r>
              <a:rPr lang="en-US" sz="1700" dirty="0"/>
              <a:t>– “Early Works” phase substantially complete; final phase of building construction underway; On-going First Nations engagement</a:t>
            </a:r>
          </a:p>
          <a:p>
            <a:pPr marL="683260" lvl="1" indent="-229870"/>
            <a:r>
              <a:rPr lang="en-US" sz="1700" b="1" dirty="0">
                <a:solidFill>
                  <a:srgbClr val="009FC2"/>
                </a:solidFill>
              </a:rPr>
              <a:t>Victoria and Langford Facility Upgrades</a:t>
            </a:r>
            <a:r>
              <a:rPr lang="en-US" sz="1700" dirty="0"/>
              <a:t> – Pre-implementation is underway, includes 10 battery electric bus deployment and supports expansion</a:t>
            </a:r>
          </a:p>
          <a:p>
            <a:pPr marL="683260" lvl="1" indent="-229870"/>
            <a:r>
              <a:rPr lang="en-US" sz="1700" b="1" dirty="0">
                <a:solidFill>
                  <a:srgbClr val="009FC2"/>
                </a:solidFill>
                <a:latin typeface="Arial"/>
                <a:cs typeface="Arial"/>
              </a:rPr>
              <a:t>Saanich Transit Centre Phase 1</a:t>
            </a:r>
            <a:r>
              <a:rPr lang="en-US" sz="1700" dirty="0">
                <a:latin typeface="Arial"/>
                <a:cs typeface="Arial"/>
              </a:rPr>
              <a:t> – Awaiting </a:t>
            </a:r>
            <a:r>
              <a:rPr lang="en-US" sz="1700">
                <a:latin typeface="Arial"/>
                <a:cs typeface="Arial"/>
              </a:rPr>
              <a:t>funding approval; </a:t>
            </a:r>
            <a:r>
              <a:rPr lang="en-US" sz="1700" dirty="0">
                <a:latin typeface="Arial"/>
                <a:cs typeface="Arial"/>
              </a:rPr>
              <a:t>Planning work underway; Early outreach underway with First Nations groups</a:t>
            </a:r>
          </a:p>
          <a:p>
            <a:pPr marL="457200" lvl="1" indent="0">
              <a:buNone/>
            </a:pPr>
            <a:endParaRPr lang="en-CA" sz="1600" dirty="0"/>
          </a:p>
        </p:txBody>
      </p:sp>
      <p:sp>
        <p:nvSpPr>
          <p:cNvPr id="4" name="Slide Number Placeholder 4">
            <a:extLst>
              <a:ext uri="{FF2B5EF4-FFF2-40B4-BE49-F238E27FC236}">
                <a16:creationId xmlns:a16="http://schemas.microsoft.com/office/drawing/2014/main" id="{BE45E825-3DFD-9E97-4F76-0B676FE2C6F1}"/>
              </a:ext>
            </a:extLst>
          </p:cNvPr>
          <p:cNvSpPr txBox="1"/>
          <p:nvPr/>
        </p:nvSpPr>
        <p:spPr>
          <a:xfrm>
            <a:off x="452490" y="6356351"/>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A4592AA-4ED4-42A0-AD9A-D7BF9F412BE7}" type="slidenum">
              <a:rPr lang="en-US" sz="1200" b="0" i="0" u="none" strike="noStrike" kern="1200" cap="none" spc="0" baseline="0">
                <a:solidFill>
                  <a:srgbClr val="898989"/>
                </a:solidFill>
                <a:uFillTx/>
                <a:latin typeface="Arial"/>
                <a:ea typeface="Arial"/>
                <a:cs typeface="Arial"/>
              </a:rPr>
              <a:t>8</a:t>
            </a:fld>
            <a:endParaRPr lang="en-US" sz="1200" b="0" i="0" u="none" strike="noStrike" kern="1200" cap="none" spc="0" baseline="0">
              <a:solidFill>
                <a:srgbClr val="898989"/>
              </a:solidFill>
              <a:uFillTx/>
              <a:latin typeface="Arial"/>
              <a:ea typeface="Arial"/>
              <a:cs typeface="Arial"/>
            </a:endParaRPr>
          </a:p>
        </p:txBody>
      </p:sp>
      <p:pic>
        <p:nvPicPr>
          <p:cNvPr id="5" name="Content Placeholder 5">
            <a:extLst>
              <a:ext uri="{FF2B5EF4-FFF2-40B4-BE49-F238E27FC236}">
                <a16:creationId xmlns:a16="http://schemas.microsoft.com/office/drawing/2014/main" id="{93B1B36B-469E-C457-1B5F-3485DD262C24}"/>
              </a:ext>
            </a:extLst>
          </p:cNvPr>
          <p:cNvPicPr>
            <a:picLocks noGrp="1" noChangeAspect="1"/>
          </p:cNvPicPr>
          <p:nvPr>
            <p:ph sz="half" idx="2"/>
          </p:nvPr>
        </p:nvPicPr>
        <p:blipFill>
          <a:blip r:embed="rId3"/>
          <a:stretch>
            <a:fillRect/>
          </a:stretch>
        </p:blipFill>
        <p:spPr>
          <a:xfrm>
            <a:off x="6166337" y="3429000"/>
            <a:ext cx="2769507" cy="1653900"/>
          </a:xfrm>
          <a:prstGeom prst="rect">
            <a:avLst/>
          </a:prstGeom>
          <a:noFill/>
          <a:ln>
            <a:noFill/>
          </a:ln>
        </p:spPr>
      </p:pic>
      <p:pic>
        <p:nvPicPr>
          <p:cNvPr id="6" name="Picture 6">
            <a:extLst>
              <a:ext uri="{FF2B5EF4-FFF2-40B4-BE49-F238E27FC236}">
                <a16:creationId xmlns:a16="http://schemas.microsoft.com/office/drawing/2014/main" id="{3F3BCE3B-2BB8-710B-A555-B09ED7074068}"/>
              </a:ext>
            </a:extLst>
          </p:cNvPr>
          <p:cNvPicPr>
            <a:picLocks noChangeAspect="1"/>
          </p:cNvPicPr>
          <p:nvPr/>
        </p:nvPicPr>
        <p:blipFill>
          <a:blip r:embed="rId4"/>
          <a:stretch>
            <a:fillRect/>
          </a:stretch>
        </p:blipFill>
        <p:spPr>
          <a:xfrm>
            <a:off x="6211642" y="845025"/>
            <a:ext cx="2830247" cy="1945067"/>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1409391991"/>
      </p:ext>
    </p:extLst>
  </p:cSld>
  <p:clrMapOvr>
    <a:masterClrMapping/>
  </p:clrMapOvr>
</p:sld>
</file>

<file path=ppt/theme/theme1.xml><?xml version="1.0" encoding="utf-8"?>
<a:theme xmlns:a="http://schemas.openxmlformats.org/drawingml/2006/main" name="2009_BCT_PPT_FINAL">
  <a:themeElements>
    <a:clrScheme name="BC Transit">
      <a:dk1>
        <a:srgbClr val="1C1C1C"/>
      </a:dk1>
      <a:lt1>
        <a:sysClr val="window" lastClr="FFFFFF"/>
      </a:lt1>
      <a:dk2>
        <a:srgbClr val="004A8D"/>
      </a:dk2>
      <a:lt2>
        <a:srgbClr val="FFFFFF"/>
      </a:lt2>
      <a:accent1>
        <a:srgbClr val="009FC2"/>
      </a:accent1>
      <a:accent2>
        <a:srgbClr val="4CB748"/>
      </a:accent2>
      <a:accent3>
        <a:srgbClr val="004A8D"/>
      </a:accent3>
      <a:accent4>
        <a:srgbClr val="F7931E"/>
      </a:accent4>
      <a:accent5>
        <a:srgbClr val="DA559B"/>
      </a:accent5>
      <a:accent6>
        <a:srgbClr val="E31937"/>
      </a:accent6>
      <a:hlink>
        <a:srgbClr val="009FC2"/>
      </a:hlink>
      <a:folHlink>
        <a:srgbClr val="4CB7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2016_BCT_PPT_FINAL</Template>
  <TotalTime>2725</TotalTime>
  <Words>1468</Words>
  <Application>Microsoft Office PowerPoint</Application>
  <PresentationFormat>On-screen Show (4:3)</PresentationFormat>
  <Paragraphs>223</Paragraphs>
  <Slides>23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LucidaGrande</vt:lpstr>
      <vt:lpstr>Wingdings</vt:lpstr>
      <vt:lpstr>2009_BCT_PPT_FINAL</vt:lpstr>
      <vt:lpstr>Saanich Transportation Advisory Committee</vt:lpstr>
      <vt:lpstr>Agenda</vt:lpstr>
      <vt:lpstr>Victoria Regional Transit System Overview</vt:lpstr>
      <vt:lpstr>System  Overview</vt:lpstr>
      <vt:lpstr>System Operates Through Partnership: BC Transit’s Model</vt:lpstr>
      <vt:lpstr>Background: Victoria Regional Transit Commission</vt:lpstr>
      <vt:lpstr>Local Government Collaboration</vt:lpstr>
      <vt:lpstr>CRD Transportation Governance Engagement</vt:lpstr>
      <vt:lpstr>VRTS Facility Master Plan</vt:lpstr>
      <vt:lpstr>System Overview</vt:lpstr>
      <vt:lpstr>Transit System in Saanich</vt:lpstr>
      <vt:lpstr>RapidBus</vt:lpstr>
      <vt:lpstr>RapidBus Implementation Strategy</vt:lpstr>
      <vt:lpstr>Transit Planning Overview</vt:lpstr>
      <vt:lpstr>Local Area Transit Plans</vt:lpstr>
      <vt:lpstr>Regional Corridor Strategy</vt:lpstr>
      <vt:lpstr>Regional Corridor Strategy</vt:lpstr>
      <vt:lpstr>Future Service Expansion</vt:lpstr>
      <vt:lpstr>Electronic Fare Collection System (Umo)</vt:lpstr>
      <vt:lpstr>Low Carbon Fleet Program</vt:lpstr>
      <vt:lpstr>Victoria Regional Transit System Deployment</vt:lpstr>
      <vt:lpstr>NextRide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Mossey, Chelsea</cp:lastModifiedBy>
  <cp:revision>617</cp:revision>
  <cp:lastPrinted>2021-10-12T19:53:58Z</cp:lastPrinted>
  <dcterms:created xsi:type="dcterms:W3CDTF">2017-04-05T15:32:52Z</dcterms:created>
  <dcterms:modified xsi:type="dcterms:W3CDTF">2023-11-21T00:46:53Z</dcterms:modified>
</cp:coreProperties>
</file>